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46"/>
  </p:notesMasterIdLst>
  <p:handoutMasterIdLst>
    <p:handoutMasterId r:id="rId47"/>
  </p:handoutMasterIdLst>
  <p:sldIdLst>
    <p:sldId id="559" r:id="rId3"/>
    <p:sldId id="602" r:id="rId4"/>
    <p:sldId id="593" r:id="rId5"/>
    <p:sldId id="594" r:id="rId6"/>
    <p:sldId id="357" r:id="rId7"/>
    <p:sldId id="575" r:id="rId8"/>
    <p:sldId id="576" r:id="rId9"/>
    <p:sldId id="281" r:id="rId10"/>
    <p:sldId id="581" r:id="rId11"/>
    <p:sldId id="259" r:id="rId12"/>
    <p:sldId id="552" r:id="rId13"/>
    <p:sldId id="278" r:id="rId14"/>
    <p:sldId id="258" r:id="rId15"/>
    <p:sldId id="570" r:id="rId16"/>
    <p:sldId id="323" r:id="rId17"/>
    <p:sldId id="606" r:id="rId18"/>
    <p:sldId id="284" r:id="rId19"/>
    <p:sldId id="285" r:id="rId20"/>
    <p:sldId id="296" r:id="rId21"/>
    <p:sldId id="608" r:id="rId22"/>
    <p:sldId id="607" r:id="rId23"/>
    <p:sldId id="297" r:id="rId24"/>
    <p:sldId id="298" r:id="rId25"/>
    <p:sldId id="599" r:id="rId26"/>
    <p:sldId id="299" r:id="rId27"/>
    <p:sldId id="300" r:id="rId28"/>
    <p:sldId id="301" r:id="rId29"/>
    <p:sldId id="302" r:id="rId30"/>
    <p:sldId id="604" r:id="rId31"/>
    <p:sldId id="384" r:id="rId32"/>
    <p:sldId id="571" r:id="rId33"/>
    <p:sldId id="305" r:id="rId34"/>
    <p:sldId id="307" r:id="rId35"/>
    <p:sldId id="609" r:id="rId36"/>
    <p:sldId id="275" r:id="rId37"/>
    <p:sldId id="265" r:id="rId38"/>
    <p:sldId id="269" r:id="rId39"/>
    <p:sldId id="267" r:id="rId40"/>
    <p:sldId id="260" r:id="rId41"/>
    <p:sldId id="261" r:id="rId42"/>
    <p:sldId id="277" r:id="rId43"/>
    <p:sldId id="605" r:id="rId44"/>
    <p:sldId id="276" r:id="rId45"/>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p15:clr>
            <a:srgbClr val="A4A3A4"/>
          </p15:clr>
        </p15:guide>
        <p15:guide id="2" orient="horz" pos="255">
          <p15:clr>
            <a:srgbClr val="A4A3A4"/>
          </p15:clr>
        </p15:guide>
        <p15:guide id="3" orient="horz" pos="958">
          <p15:clr>
            <a:srgbClr val="A4A3A4"/>
          </p15:clr>
        </p15:guide>
        <p15:guide id="4" orient="horz" pos="4065">
          <p15:clr>
            <a:srgbClr val="A4A3A4"/>
          </p15:clr>
        </p15:guide>
        <p15:guide id="5" orient="horz" pos="4110">
          <p15:clr>
            <a:srgbClr val="A4A3A4"/>
          </p15:clr>
        </p15:guide>
        <p15:guide id="6" orient="horz" pos="142">
          <p15:clr>
            <a:srgbClr val="A4A3A4"/>
          </p15:clr>
        </p15:guide>
        <p15:guide id="7" orient="horz" pos="4178">
          <p15:clr>
            <a:srgbClr val="A4A3A4"/>
          </p15:clr>
        </p15:guide>
        <p15:guide id="8" pos="272">
          <p15:clr>
            <a:srgbClr val="A4A3A4"/>
          </p15:clr>
        </p15:guide>
        <p15:guide id="9" pos="5488">
          <p15:clr>
            <a:srgbClr val="A4A3A4"/>
          </p15:clr>
        </p15:guide>
        <p15:guide id="10" pos="2880">
          <p15:clr>
            <a:srgbClr val="A4A3A4"/>
          </p15:clr>
        </p15:guide>
        <p15:guide id="11" pos="2835">
          <p15:clr>
            <a:srgbClr val="A4A3A4"/>
          </p15:clr>
        </p15:guide>
        <p15:guide id="12" pos="2925">
          <p15:clr>
            <a:srgbClr val="A4A3A4"/>
          </p15:clr>
        </p15:guide>
        <p15:guide id="13" pos="3288">
          <p15:clr>
            <a:srgbClr val="A4A3A4"/>
          </p15:clr>
        </p15:guide>
        <p15:guide id="14" pos="3379">
          <p15:clr>
            <a:srgbClr val="A4A3A4"/>
          </p15:clr>
        </p15:guide>
        <p15:guide id="15" pos="3719">
          <p15:clr>
            <a:srgbClr val="A4A3A4"/>
          </p15:clr>
        </p15:guide>
        <p15:guide id="16" pos="3810">
          <p15:clr>
            <a:srgbClr val="A4A3A4"/>
          </p15:clr>
        </p15:guide>
        <p15:guide id="17" pos="4173">
          <p15:clr>
            <a:srgbClr val="A4A3A4"/>
          </p15:clr>
        </p15:guide>
        <p15:guide id="18" pos="4263">
          <p15:clr>
            <a:srgbClr val="A4A3A4"/>
          </p15:clr>
        </p15:guide>
        <p15:guide id="19" pos="4604">
          <p15:clr>
            <a:srgbClr val="A4A3A4"/>
          </p15:clr>
        </p15:guide>
        <p15:guide id="20" pos="4694">
          <p15:clr>
            <a:srgbClr val="A4A3A4"/>
          </p15:clr>
        </p15:guide>
        <p15:guide id="21" pos="5057">
          <p15:clr>
            <a:srgbClr val="A4A3A4"/>
          </p15:clr>
        </p15:guide>
        <p15:guide id="22" pos="5148">
          <p15:clr>
            <a:srgbClr val="A4A3A4"/>
          </p15:clr>
        </p15:guide>
        <p15:guide id="23" pos="2472">
          <p15:clr>
            <a:srgbClr val="A4A3A4"/>
          </p15:clr>
        </p15:guide>
        <p15:guide id="24" pos="2381">
          <p15:clr>
            <a:srgbClr val="A4A3A4"/>
          </p15:clr>
        </p15:guide>
        <p15:guide id="25" pos="2041">
          <p15:clr>
            <a:srgbClr val="A4A3A4"/>
          </p15:clr>
        </p15:guide>
        <p15:guide id="26" pos="1950">
          <p15:clr>
            <a:srgbClr val="A4A3A4"/>
          </p15:clr>
        </p15:guide>
        <p15:guide id="27" pos="1587">
          <p15:clr>
            <a:srgbClr val="A4A3A4"/>
          </p15:clr>
        </p15:guide>
        <p15:guide id="28" pos="1497">
          <p15:clr>
            <a:srgbClr val="A4A3A4"/>
          </p15:clr>
        </p15:guide>
        <p15:guide id="29" pos="1156">
          <p15:clr>
            <a:srgbClr val="A4A3A4"/>
          </p15:clr>
        </p15:guide>
        <p15:guide id="30" pos="1066">
          <p15:clr>
            <a:srgbClr val="A4A3A4"/>
          </p15:clr>
        </p15:guide>
        <p15:guide id="31" pos="703">
          <p15:clr>
            <a:srgbClr val="A4A3A4"/>
          </p15:clr>
        </p15:guide>
        <p15:guide id="32" pos="612">
          <p15:clr>
            <a:srgbClr val="A4A3A4"/>
          </p15:clr>
        </p15:guide>
        <p15:guide id="33" pos="136">
          <p15:clr>
            <a:srgbClr val="A4A3A4"/>
          </p15:clr>
        </p15:guide>
        <p15:guide id="34" pos="56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7CADBC-3FBD-4464-5716-9EFBE8862CB6}" name="Angela Leipold" initials="AL" userId="3cb251c9a9273001" providerId="Windows Live"/>
  <p188:author id="{97A48CFE-0863-7505-32F0-56665357E393}" name="Michelle Guiglia" initials="MG" userId="S::Michelle.Guiglia@unibas.onmicrosoft.com::f09facce-d163-43cd-83d7-463fa8c2f8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élestine Baer" initials="CB" lastIdx="10" clrIdx="0">
    <p:extLst>
      <p:ext uri="{19B8F6BF-5375-455C-9EA6-DF929625EA0E}">
        <p15:presenceInfo xmlns:p15="http://schemas.microsoft.com/office/powerpoint/2012/main" userId="0f6d733f44993a6d" providerId="Windows Live"/>
      </p:ext>
    </p:extLst>
  </p:cmAuthor>
  <p:cmAuthor id="2" name="Michelle Guiglia" initials="MG" lastIdx="3" clrIdx="1">
    <p:extLst>
      <p:ext uri="{19B8F6BF-5375-455C-9EA6-DF929625EA0E}">
        <p15:presenceInfo xmlns:p15="http://schemas.microsoft.com/office/powerpoint/2012/main" userId="49719635bde0c2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D7D2"/>
    <a:srgbClr val="FFFFFF"/>
    <a:srgbClr val="000000"/>
    <a:srgbClr val="006E6E"/>
    <a:srgbClr val="BEC3C8"/>
    <a:srgbClr val="EB829B"/>
    <a:srgbClr val="D20537"/>
    <a:srgbClr val="8C9196"/>
    <a:srgbClr val="2D373C"/>
    <a:srgbClr val="1E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94"/>
    <p:restoredTop sz="86383"/>
  </p:normalViewPr>
  <p:slideViewPr>
    <p:cSldViewPr showGuides="1">
      <p:cViewPr varScale="1">
        <p:scale>
          <a:sx n="105" d="100"/>
          <a:sy n="105" d="100"/>
        </p:scale>
        <p:origin x="2096" y="184"/>
      </p:cViewPr>
      <p:guideLst>
        <p:guide orient="horz" pos="3929"/>
        <p:guide orient="horz" pos="255"/>
        <p:guide orient="horz" pos="958"/>
        <p:guide orient="horz" pos="4065"/>
        <p:guide orient="horz" pos="4110"/>
        <p:guide orient="horz" pos="142"/>
        <p:guide orient="horz" pos="4178"/>
        <p:guide pos="272"/>
        <p:guide pos="5488"/>
        <p:guide pos="2880"/>
        <p:guide pos="2835"/>
        <p:guide pos="2925"/>
        <p:guide pos="3288"/>
        <p:guide pos="3379"/>
        <p:guide pos="3719"/>
        <p:guide pos="3810"/>
        <p:guide pos="4173"/>
        <p:guide pos="4263"/>
        <p:guide pos="4604"/>
        <p:guide pos="4694"/>
        <p:guide pos="5057"/>
        <p:guide pos="5148"/>
        <p:guide pos="2472"/>
        <p:guide pos="2381"/>
        <p:guide pos="2041"/>
        <p:guide pos="1950"/>
        <p:guide pos="1587"/>
        <p:guide pos="1497"/>
        <p:guide pos="1156"/>
        <p:guide pos="1066"/>
        <p:guide pos="703"/>
        <p:guide pos="612"/>
        <p:guide pos="136"/>
        <p:guide pos="5624"/>
      </p:guideLst>
    </p:cSldViewPr>
  </p:slideViewPr>
  <p:outlineViewPr>
    <p:cViewPr>
      <p:scale>
        <a:sx n="33" d="100"/>
        <a:sy n="33" d="100"/>
      </p:scale>
      <p:origin x="0" y="-4764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8/10/relationships/authors" Target="author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0B830E58-74A9-7C49-AC48-65CCB35699CB}" type="datetime1">
              <a:rPr lang="de-CH" smtClean="0"/>
              <a:t>03.06.26</a:t>
            </a:fld>
            <a:endParaRPr lang="de-DE"/>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40A42826-492E-804C-AEBF-E312DCF3EB40}" type="slidenum">
              <a:rPr lang="de-DE" smtClean="0"/>
              <a:t>‹Nr.›</a:t>
            </a:fld>
            <a:endParaRPr lang="de-DE"/>
          </a:p>
        </p:txBody>
      </p:sp>
    </p:spTree>
    <p:extLst>
      <p:ext uri="{BB962C8B-B14F-4D97-AF65-F5344CB8AC3E}">
        <p14:creationId xmlns:p14="http://schemas.microsoft.com/office/powerpoint/2010/main" val="2280356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CH"/>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2D51D51-15E4-D34C-B176-C0DC41A27801}" type="datetime1">
              <a:rPr lang="de-CH" smtClean="0"/>
              <a:t>03.06.26</a:t>
            </a:fld>
            <a:endParaRPr lang="de-CH"/>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CH"/>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CH"/>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DA53D58F-CC03-47C4-AC79-D3C984A61519}" type="slidenum">
              <a:rPr lang="de-CH" smtClean="0"/>
              <a:t>‹Nr.›</a:t>
            </a:fld>
            <a:endParaRPr lang="de-CH"/>
          </a:p>
        </p:txBody>
      </p:sp>
    </p:spTree>
    <p:extLst>
      <p:ext uri="{BB962C8B-B14F-4D97-AF65-F5344CB8AC3E}">
        <p14:creationId xmlns:p14="http://schemas.microsoft.com/office/powerpoint/2010/main" val="667838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olienbildplatzhalter 1">
            <a:extLst>
              <a:ext uri="{FF2B5EF4-FFF2-40B4-BE49-F238E27FC236}">
                <a16:creationId xmlns:a16="http://schemas.microsoft.com/office/drawing/2014/main" id="{682175FA-C480-F20B-A334-B3B57BD24C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izenplatzhalter 2">
            <a:extLst>
              <a:ext uri="{FF2B5EF4-FFF2-40B4-BE49-F238E27FC236}">
                <a16:creationId xmlns:a16="http://schemas.microsoft.com/office/drawing/2014/main" id="{936F6C44-239F-2F82-2A35-59DBAC8B67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ea typeface="ＭＳ Ｐゴシック" panose="020B0600070205080204" pitchFamily="34" charset="-128"/>
            </a:endParaRPr>
          </a:p>
        </p:txBody>
      </p:sp>
      <p:sp>
        <p:nvSpPr>
          <p:cNvPr id="15363" name="Foliennummernplatzhalter 3">
            <a:extLst>
              <a:ext uri="{FF2B5EF4-FFF2-40B4-BE49-F238E27FC236}">
                <a16:creationId xmlns:a16="http://schemas.microsoft.com/office/drawing/2014/main" id="{032BB5A9-5F30-0CB6-6051-09BBE384A6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371318-7591-4245-9FC7-2020741C9665}" type="slidenum">
              <a:rPr lang="de-CH" altLang="de-DE" smtClean="0">
                <a:latin typeface="Calibri" panose="020F0502020204030204" pitchFamily="34" charset="0"/>
              </a:rPr>
              <a:pPr/>
              <a:t>1</a:t>
            </a:fld>
            <a:endParaRPr lang="de-CH" altLang="de-DE">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A53D58F-CC03-47C4-AC79-D3C984A61519}" type="slidenum">
              <a:rPr lang="de-CH" smtClean="0"/>
              <a:t>27</a:t>
            </a:fld>
            <a:endParaRPr lang="de-CH"/>
          </a:p>
        </p:txBody>
      </p:sp>
    </p:spTree>
    <p:extLst>
      <p:ext uri="{BB962C8B-B14F-4D97-AF65-F5344CB8AC3E}">
        <p14:creationId xmlns:p14="http://schemas.microsoft.com/office/powerpoint/2010/main" val="3463311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29</a:t>
            </a:fld>
            <a:endParaRPr lang="de-CH" dirty="0"/>
          </a:p>
        </p:txBody>
      </p:sp>
    </p:spTree>
    <p:extLst>
      <p:ext uri="{BB962C8B-B14F-4D97-AF65-F5344CB8AC3E}">
        <p14:creationId xmlns:p14="http://schemas.microsoft.com/office/powerpoint/2010/main" val="66854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30</a:t>
            </a:fld>
            <a:endParaRPr lang="de-CH" dirty="0"/>
          </a:p>
        </p:txBody>
      </p:sp>
    </p:spTree>
    <p:extLst>
      <p:ext uri="{BB962C8B-B14F-4D97-AF65-F5344CB8AC3E}">
        <p14:creationId xmlns:p14="http://schemas.microsoft.com/office/powerpoint/2010/main" val="315005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lienbildplatzhalter 1">
            <a:extLst>
              <a:ext uri="{FF2B5EF4-FFF2-40B4-BE49-F238E27FC236}">
                <a16:creationId xmlns:a16="http://schemas.microsoft.com/office/drawing/2014/main" id="{37D35F12-E064-0B01-0414-AD1840DC0B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izenplatzhalter 2">
            <a:extLst>
              <a:ext uri="{FF2B5EF4-FFF2-40B4-BE49-F238E27FC236}">
                <a16:creationId xmlns:a16="http://schemas.microsoft.com/office/drawing/2014/main" id="{42E20196-4C17-8178-BA70-807C1CE69F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47107" name="Foliennummernplatzhalter 3">
            <a:extLst>
              <a:ext uri="{FF2B5EF4-FFF2-40B4-BE49-F238E27FC236}">
                <a16:creationId xmlns:a16="http://schemas.microsoft.com/office/drawing/2014/main" id="{96FF115C-C7CB-F826-87B3-0C5CF97E33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FB91D1-BA20-5744-A888-8AFECBA2C94C}" type="slidenum">
              <a:rPr lang="de-DE" altLang="de-DE" smtClean="0">
                <a:latin typeface="Calibri" panose="020F0502020204030204" pitchFamily="34" charset="0"/>
              </a:rPr>
              <a:pPr/>
              <a:t>31</a:t>
            </a:fld>
            <a:endParaRPr lang="de-DE" altLang="de-DE">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842D76A4-D8D3-A705-0A3E-7D687E068147}"/>
            </a:ext>
          </a:extLst>
        </p:cNvPr>
        <p:cNvGrpSpPr/>
        <p:nvPr/>
      </p:nvGrpSpPr>
      <p:grpSpPr>
        <a:xfrm>
          <a:off x="0" y="0"/>
          <a:ext cx="0" cy="0"/>
          <a:chOff x="0" y="0"/>
          <a:chExt cx="0" cy="0"/>
        </a:xfrm>
      </p:grpSpPr>
      <p:sp>
        <p:nvSpPr>
          <p:cNvPr id="99" name="Google Shape;99;g2cf09a9a302_0_0:notes">
            <a:extLst>
              <a:ext uri="{FF2B5EF4-FFF2-40B4-BE49-F238E27FC236}">
                <a16:creationId xmlns:a16="http://schemas.microsoft.com/office/drawing/2014/main" id="{5E2273A1-5270-9C43-7AD5-6181D5999858}"/>
              </a:ext>
            </a:extLst>
          </p:cNvPr>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2cf09a9a302_0_0:notes">
            <a:extLst>
              <a:ext uri="{FF2B5EF4-FFF2-40B4-BE49-F238E27FC236}">
                <a16:creationId xmlns:a16="http://schemas.microsoft.com/office/drawing/2014/main" id="{2F5EA7C6-6BD6-D8AF-3694-12EC128BED0D}"/>
              </a:ext>
            </a:extLst>
          </p:cNvPr>
          <p:cNvSpPr txBox="1">
            <a:spLocks noGrp="1"/>
          </p:cNvSpPr>
          <p:nvPr>
            <p:ph type="body" idx="1"/>
          </p:nvPr>
        </p:nvSpPr>
        <p:spPr>
          <a:xfrm>
            <a:off x="709930" y="4861441"/>
            <a:ext cx="5679300" cy="4605600"/>
          </a:xfrm>
          <a:prstGeom prst="rect">
            <a:avLst/>
          </a:prstGeom>
          <a:noFill/>
          <a:ln>
            <a:noFill/>
          </a:ln>
        </p:spPr>
        <p:txBody>
          <a:bodyPr spcFirstLastPara="1" wrap="square" lIns="99025" tIns="49500" rIns="99025" bIns="49500" anchor="t" anchorCtr="0">
            <a:noAutofit/>
          </a:bodyPr>
          <a:lstStyle/>
          <a:p>
            <a:pPr marL="0" lvl="0" indent="0" algn="l" rtl="0">
              <a:lnSpc>
                <a:spcPct val="183333"/>
              </a:lnSpc>
              <a:spcBef>
                <a:spcPts val="0"/>
              </a:spcBef>
              <a:spcAft>
                <a:spcPts val="0"/>
              </a:spcAft>
              <a:buNone/>
            </a:pPr>
            <a:r>
              <a:rPr lang="de-DE" dirty="0"/>
              <a:t>Hallo und herzlich willkommen an unserer Fakultät, ich bin Rebekka und zusammen mit Raphael leite ich zurzeit die Fachgruppe Psychologie. Die Fachgruppe ist ein wichtiges Organ und deshalb möchte ich euch heute die FG vorstellen.</a:t>
            </a:r>
          </a:p>
        </p:txBody>
      </p:sp>
      <p:sp>
        <p:nvSpPr>
          <p:cNvPr id="101" name="Google Shape;101;g2cf09a9a302_0_0:notes">
            <a:extLst>
              <a:ext uri="{FF2B5EF4-FFF2-40B4-BE49-F238E27FC236}">
                <a16:creationId xmlns:a16="http://schemas.microsoft.com/office/drawing/2014/main" id="{04D23523-519D-5151-9369-468AD6CBCCE4}"/>
              </a:ext>
            </a:extLst>
          </p:cNvPr>
          <p:cNvSpPr txBox="1">
            <a:spLocks noGrp="1"/>
          </p:cNvSpPr>
          <p:nvPr>
            <p:ph type="sldNum" idx="12"/>
          </p:nvPr>
        </p:nvSpPr>
        <p:spPr>
          <a:xfrm>
            <a:off x="4021294" y="9721106"/>
            <a:ext cx="3076500" cy="511800"/>
          </a:xfrm>
          <a:prstGeom prst="rect">
            <a:avLst/>
          </a:prstGeom>
          <a:noFill/>
          <a:ln>
            <a:noFill/>
          </a:ln>
        </p:spPr>
        <p:txBody>
          <a:bodyPr spcFirstLastPara="1" wrap="square" lIns="99025" tIns="49500" rIns="99025" bIns="49500" anchor="b" anchorCtr="0">
            <a:noAutofit/>
          </a:bodyPr>
          <a:lstStyle/>
          <a:p>
            <a:pPr marL="0" lvl="0" indent="0" algn="r" rtl="0">
              <a:lnSpc>
                <a:spcPct val="100000"/>
              </a:lnSpc>
              <a:spcBef>
                <a:spcPts val="0"/>
              </a:spcBef>
              <a:spcAft>
                <a:spcPts val="0"/>
              </a:spcAft>
              <a:buSzPts val="1400"/>
              <a:buNone/>
            </a:pPr>
            <a:fld id="{00000000-1234-1234-1234-123412341234}" type="slidenum">
              <a:rPr lang="de-CH"/>
              <a:t>35</a:t>
            </a:fld>
            <a:endParaRPr/>
          </a:p>
        </p:txBody>
      </p:sp>
    </p:spTree>
    <p:extLst>
      <p:ext uri="{BB962C8B-B14F-4D97-AF65-F5344CB8AC3E}">
        <p14:creationId xmlns:p14="http://schemas.microsoft.com/office/powerpoint/2010/main" val="228582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6F3F783A-7C23-9C74-2875-F291AE3AFEE3}"/>
            </a:ext>
          </a:extLst>
        </p:cNvPr>
        <p:cNvGrpSpPr/>
        <p:nvPr/>
      </p:nvGrpSpPr>
      <p:grpSpPr>
        <a:xfrm>
          <a:off x="0" y="0"/>
          <a:ext cx="0" cy="0"/>
          <a:chOff x="0" y="0"/>
          <a:chExt cx="0" cy="0"/>
        </a:xfrm>
      </p:grpSpPr>
      <p:sp>
        <p:nvSpPr>
          <p:cNvPr id="106" name="Google Shape;106;g2cf09a9a302_0_7:notes">
            <a:extLst>
              <a:ext uri="{FF2B5EF4-FFF2-40B4-BE49-F238E27FC236}">
                <a16:creationId xmlns:a16="http://schemas.microsoft.com/office/drawing/2014/main" id="{B8191E43-5FCF-3C15-BA04-C5B4787B3F31}"/>
              </a:ext>
            </a:extLst>
          </p:cNvPr>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2cf09a9a302_0_7:notes">
            <a:extLst>
              <a:ext uri="{FF2B5EF4-FFF2-40B4-BE49-F238E27FC236}">
                <a16:creationId xmlns:a16="http://schemas.microsoft.com/office/drawing/2014/main" id="{07B19729-DCB1-4851-DAC2-DF7B97E8C168}"/>
              </a:ext>
            </a:extLst>
          </p:cNvPr>
          <p:cNvSpPr txBox="1">
            <a:spLocks noGrp="1"/>
          </p:cNvSpPr>
          <p:nvPr>
            <p:ph type="body" idx="1"/>
          </p:nvPr>
        </p:nvSpPr>
        <p:spPr>
          <a:xfrm>
            <a:off x="709930" y="4861441"/>
            <a:ext cx="5679300" cy="4605600"/>
          </a:xfrm>
          <a:prstGeom prst="rect">
            <a:avLst/>
          </a:prstGeom>
          <a:noFill/>
          <a:ln>
            <a:noFill/>
          </a:ln>
        </p:spPr>
        <p:txBody>
          <a:bodyPr spcFirstLastPara="1" wrap="square" lIns="99025" tIns="49500" rIns="99025" bIns="49500" anchor="t" anchorCtr="0">
            <a:noAutofit/>
          </a:bodyPr>
          <a:lstStyle/>
          <a:p>
            <a:pPr marL="0" marR="0" lvl="0" indent="0" algn="l" defTabSz="914400" rtl="0" eaLnBrk="1" fontAlgn="auto" latinLnBrk="0" hangingPunct="1">
              <a:lnSpc>
                <a:spcPct val="183333"/>
              </a:lnSpc>
              <a:spcBef>
                <a:spcPts val="0"/>
              </a:spcBef>
              <a:spcAft>
                <a:spcPts val="0"/>
              </a:spcAft>
              <a:buClr>
                <a:srgbClr val="000000"/>
              </a:buClr>
              <a:buSzPts val="1400"/>
              <a:buFont typeface="Arial"/>
              <a:buNone/>
              <a:tabLst/>
              <a:defRPr/>
            </a:pPr>
            <a:r>
              <a:rPr lang="de-DE" sz="1200" dirty="0"/>
              <a:t>Die FG ist das studentische Leben an unserer Fakultät und kümmert sich um die Planung und </a:t>
            </a:r>
            <a:r>
              <a:rPr lang="de-DE" sz="1200" dirty="0" err="1"/>
              <a:t>durchführung</a:t>
            </a:r>
            <a:r>
              <a:rPr lang="de-DE" sz="1200" dirty="0"/>
              <a:t> von Events. Das </a:t>
            </a:r>
            <a:r>
              <a:rPr lang="de-DE" sz="1200" dirty="0" err="1"/>
              <a:t>heisst</a:t>
            </a:r>
            <a:r>
              <a:rPr lang="de-DE" sz="1200" dirty="0"/>
              <a:t>, wir machen Aperos, </a:t>
            </a:r>
            <a:r>
              <a:rPr lang="de-DE" sz="1200" dirty="0" err="1"/>
              <a:t>goodiebag</a:t>
            </a:r>
            <a:r>
              <a:rPr lang="de-DE" sz="1200" dirty="0"/>
              <a:t> </a:t>
            </a:r>
            <a:r>
              <a:rPr lang="de-DE" sz="1200" dirty="0" err="1"/>
              <a:t>aktionen</a:t>
            </a:r>
            <a:r>
              <a:rPr lang="de-DE" sz="1200" dirty="0"/>
              <a:t>, </a:t>
            </a:r>
            <a:r>
              <a:rPr lang="de-DE" sz="1200" dirty="0" err="1"/>
              <a:t>parties</a:t>
            </a:r>
            <a:r>
              <a:rPr lang="de-DE" sz="1200" dirty="0"/>
              <a:t>, </a:t>
            </a:r>
            <a:r>
              <a:rPr lang="de-DE" sz="1200" dirty="0" err="1"/>
              <a:t>spieleabende</a:t>
            </a:r>
            <a:r>
              <a:rPr lang="de-DE" sz="1200" dirty="0"/>
              <a:t>, </a:t>
            </a:r>
            <a:r>
              <a:rPr lang="de-DE" dirty="0" err="1"/>
              <a:t>adventskalenderverlosung</a:t>
            </a:r>
            <a:r>
              <a:rPr lang="de-DE" dirty="0"/>
              <a:t>, auf </a:t>
            </a:r>
            <a:r>
              <a:rPr lang="de-DE" dirty="0" err="1"/>
              <a:t>instagram</a:t>
            </a:r>
            <a:r>
              <a:rPr lang="de-DE" dirty="0"/>
              <a:t>, </a:t>
            </a:r>
            <a:r>
              <a:rPr lang="de-DE" dirty="0" err="1"/>
              <a:t>spieleabende</a:t>
            </a:r>
            <a:r>
              <a:rPr lang="de-DE" dirty="0"/>
              <a:t>, </a:t>
            </a:r>
            <a:r>
              <a:rPr lang="de-DE" dirty="0" err="1"/>
              <a:t>study</a:t>
            </a:r>
            <a:r>
              <a:rPr lang="de-DE" dirty="0"/>
              <a:t> </a:t>
            </a:r>
            <a:r>
              <a:rPr lang="de-DE" dirty="0" err="1"/>
              <a:t>togethers</a:t>
            </a:r>
            <a:r>
              <a:rPr lang="de-DE" dirty="0"/>
              <a:t>, die </a:t>
            </a:r>
            <a:r>
              <a:rPr lang="de-DE" dirty="0" err="1"/>
              <a:t>semesterendparty</a:t>
            </a:r>
            <a:r>
              <a:rPr lang="de-DE" dirty="0"/>
              <a:t> </a:t>
            </a:r>
            <a:r>
              <a:rPr lang="de-DE" sz="1200" dirty="0"/>
              <a:t> usw. Unsere </a:t>
            </a:r>
            <a:r>
              <a:rPr lang="de-DE" sz="1200" dirty="0" err="1"/>
              <a:t>aufgabe</a:t>
            </a:r>
            <a:r>
              <a:rPr lang="de-DE" sz="1200" dirty="0"/>
              <a:t> und </a:t>
            </a:r>
            <a:r>
              <a:rPr lang="de-DE" sz="1200" dirty="0" err="1"/>
              <a:t>mission</a:t>
            </a:r>
            <a:r>
              <a:rPr lang="de-DE" sz="1200" dirty="0"/>
              <a:t> ist eigentlich, die </a:t>
            </a:r>
            <a:r>
              <a:rPr lang="de-DE" sz="1200" dirty="0" err="1"/>
              <a:t>fakultät</a:t>
            </a:r>
            <a:r>
              <a:rPr lang="de-DE" sz="1200" dirty="0"/>
              <a:t> zu einem </a:t>
            </a:r>
            <a:r>
              <a:rPr lang="de-DE" sz="1200" dirty="0" err="1"/>
              <a:t>ort</a:t>
            </a:r>
            <a:r>
              <a:rPr lang="de-DE" sz="1200" dirty="0"/>
              <a:t> zu gestalten wo sich alle willkommen und zuhause fühlen können und man sich gut vernetzen und </a:t>
            </a:r>
            <a:r>
              <a:rPr lang="de-DE" sz="1200" dirty="0" err="1"/>
              <a:t>freundschaften</a:t>
            </a:r>
            <a:r>
              <a:rPr lang="de-DE" sz="1200" dirty="0"/>
              <a:t> </a:t>
            </a:r>
            <a:r>
              <a:rPr lang="de-DE" sz="1200" dirty="0" err="1"/>
              <a:t>schliessen</a:t>
            </a:r>
            <a:r>
              <a:rPr lang="de-DE" sz="1200" dirty="0"/>
              <a:t> kann. </a:t>
            </a:r>
          </a:p>
        </p:txBody>
      </p:sp>
      <p:sp>
        <p:nvSpPr>
          <p:cNvPr id="108" name="Google Shape;108;g2cf09a9a302_0_7:notes">
            <a:extLst>
              <a:ext uri="{FF2B5EF4-FFF2-40B4-BE49-F238E27FC236}">
                <a16:creationId xmlns:a16="http://schemas.microsoft.com/office/drawing/2014/main" id="{8C8598C7-5679-BAE1-97FE-F3E14DD94508}"/>
              </a:ext>
            </a:extLst>
          </p:cNvPr>
          <p:cNvSpPr txBox="1">
            <a:spLocks noGrp="1"/>
          </p:cNvSpPr>
          <p:nvPr>
            <p:ph type="sldNum" idx="12"/>
          </p:nvPr>
        </p:nvSpPr>
        <p:spPr>
          <a:xfrm>
            <a:off x="4021294" y="9721106"/>
            <a:ext cx="3076500" cy="511800"/>
          </a:xfrm>
          <a:prstGeom prst="rect">
            <a:avLst/>
          </a:prstGeom>
          <a:noFill/>
          <a:ln>
            <a:noFill/>
          </a:ln>
        </p:spPr>
        <p:txBody>
          <a:bodyPr spcFirstLastPara="1" wrap="square" lIns="99025" tIns="49500" rIns="99025" bIns="49500" anchor="b" anchorCtr="0">
            <a:noAutofit/>
          </a:bodyPr>
          <a:lstStyle/>
          <a:p>
            <a:pPr marL="0" lvl="0" indent="0" algn="r" rtl="0">
              <a:lnSpc>
                <a:spcPct val="100000"/>
              </a:lnSpc>
              <a:spcBef>
                <a:spcPts val="0"/>
              </a:spcBef>
              <a:spcAft>
                <a:spcPts val="0"/>
              </a:spcAft>
              <a:buSzPts val="1400"/>
              <a:buNone/>
            </a:pPr>
            <a:fld id="{00000000-1234-1234-1234-123412341234}" type="slidenum">
              <a:rPr lang="de-CH"/>
              <a:t>36</a:t>
            </a:fld>
            <a:endParaRPr/>
          </a:p>
        </p:txBody>
      </p:sp>
    </p:spTree>
    <p:extLst>
      <p:ext uri="{BB962C8B-B14F-4D97-AF65-F5344CB8AC3E}">
        <p14:creationId xmlns:p14="http://schemas.microsoft.com/office/powerpoint/2010/main" val="21353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417F1E56-B864-B837-A90B-F15E577BDBCF}"/>
            </a:ext>
          </a:extLst>
        </p:cNvPr>
        <p:cNvGrpSpPr/>
        <p:nvPr/>
      </p:nvGrpSpPr>
      <p:grpSpPr>
        <a:xfrm>
          <a:off x="0" y="0"/>
          <a:ext cx="0" cy="0"/>
          <a:chOff x="0" y="0"/>
          <a:chExt cx="0" cy="0"/>
        </a:xfrm>
      </p:grpSpPr>
      <p:sp>
        <p:nvSpPr>
          <p:cNvPr id="106" name="Google Shape;106;g2cf09a9a302_0_7:notes">
            <a:extLst>
              <a:ext uri="{FF2B5EF4-FFF2-40B4-BE49-F238E27FC236}">
                <a16:creationId xmlns:a16="http://schemas.microsoft.com/office/drawing/2014/main" id="{C8714B41-63CB-D784-A228-32CF773F0384}"/>
              </a:ext>
            </a:extLst>
          </p:cNvPr>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2cf09a9a302_0_7:notes">
            <a:extLst>
              <a:ext uri="{FF2B5EF4-FFF2-40B4-BE49-F238E27FC236}">
                <a16:creationId xmlns:a16="http://schemas.microsoft.com/office/drawing/2014/main" id="{B307F6EB-0D91-8340-3B0C-6F416F37A006}"/>
              </a:ext>
            </a:extLst>
          </p:cNvPr>
          <p:cNvSpPr txBox="1">
            <a:spLocks noGrp="1"/>
          </p:cNvSpPr>
          <p:nvPr>
            <p:ph type="body" idx="1"/>
          </p:nvPr>
        </p:nvSpPr>
        <p:spPr>
          <a:xfrm>
            <a:off x="709930" y="4861441"/>
            <a:ext cx="5679300" cy="4605600"/>
          </a:xfrm>
          <a:prstGeom prst="rect">
            <a:avLst/>
          </a:prstGeom>
          <a:noFill/>
          <a:ln>
            <a:noFill/>
          </a:ln>
        </p:spPr>
        <p:txBody>
          <a:bodyPr spcFirstLastPara="1" wrap="square" lIns="99025" tIns="49500" rIns="99025" bIns="49500" anchor="t" anchorCtr="0">
            <a:noAutofit/>
          </a:bodyPr>
          <a:lstStyle/>
          <a:p>
            <a:pPr marL="0" marR="0" lvl="0" indent="0" algn="l" defTabSz="914400" rtl="0" eaLnBrk="1" fontAlgn="auto" latinLnBrk="0" hangingPunct="1">
              <a:lnSpc>
                <a:spcPct val="183333"/>
              </a:lnSpc>
              <a:spcBef>
                <a:spcPts val="0"/>
              </a:spcBef>
              <a:spcAft>
                <a:spcPts val="0"/>
              </a:spcAft>
              <a:buClr>
                <a:srgbClr val="000000"/>
              </a:buClr>
              <a:buSzPts val="1400"/>
              <a:buFont typeface="Arial"/>
              <a:buNone/>
              <a:tabLst/>
              <a:defRPr/>
            </a:pPr>
            <a:r>
              <a:rPr lang="de-DE" sz="1200" dirty="0"/>
              <a:t>Wir sind auch die </a:t>
            </a:r>
            <a:r>
              <a:rPr lang="de-DE" sz="1200" dirty="0" err="1"/>
              <a:t>anlaufstelle</a:t>
            </a:r>
            <a:r>
              <a:rPr lang="de-DE" sz="1200" dirty="0"/>
              <a:t>, wenn es irgendwelche fragen gibt. </a:t>
            </a:r>
          </a:p>
          <a:p>
            <a:pPr marL="0" marR="0" lvl="0" indent="0" algn="l" defTabSz="914400" rtl="0" eaLnBrk="1" fontAlgn="auto" latinLnBrk="0" hangingPunct="1">
              <a:lnSpc>
                <a:spcPct val="183333"/>
              </a:lnSpc>
              <a:spcBef>
                <a:spcPts val="0"/>
              </a:spcBef>
              <a:spcAft>
                <a:spcPts val="0"/>
              </a:spcAft>
              <a:buClr>
                <a:srgbClr val="000000"/>
              </a:buClr>
              <a:buSzPts val="1400"/>
              <a:buFont typeface="Arial"/>
              <a:buNone/>
              <a:tabLst/>
              <a:defRPr/>
            </a:pPr>
            <a:r>
              <a:rPr lang="de-DE" sz="1200" dirty="0"/>
              <a:t>Vor einigen </a:t>
            </a:r>
            <a:r>
              <a:rPr lang="de-DE" sz="1200" dirty="0" err="1"/>
              <a:t>semestern</a:t>
            </a:r>
            <a:r>
              <a:rPr lang="de-DE" sz="1200" dirty="0"/>
              <a:t> haben wir das </a:t>
            </a:r>
            <a:r>
              <a:rPr lang="de-DE" sz="1200" dirty="0" err="1"/>
              <a:t>buddy</a:t>
            </a:r>
            <a:r>
              <a:rPr lang="de-DE" sz="1200" dirty="0"/>
              <a:t>-system gelauncht, wo sich neue </a:t>
            </a:r>
            <a:r>
              <a:rPr lang="de-DE" sz="1200" dirty="0" err="1"/>
              <a:t>kommilitonen</a:t>
            </a:r>
            <a:r>
              <a:rPr lang="de-DE" sz="1200" dirty="0"/>
              <a:t> an erfahrene wenden können. Ihr könnt euch also unter der </a:t>
            </a:r>
            <a:r>
              <a:rPr lang="de-DE" sz="1200" dirty="0" err="1"/>
              <a:t>buddy</a:t>
            </a:r>
            <a:r>
              <a:rPr lang="de-DE" sz="1200" dirty="0"/>
              <a:t> </a:t>
            </a:r>
            <a:r>
              <a:rPr lang="de-DE" sz="1200" dirty="0" err="1"/>
              <a:t>emailadresse</a:t>
            </a:r>
            <a:r>
              <a:rPr lang="de-DE" sz="1200" dirty="0"/>
              <a:t> melden, wenn ihr gerne eine </a:t>
            </a:r>
            <a:r>
              <a:rPr lang="de-DE" sz="1200" dirty="0" err="1"/>
              <a:t>ansprechperson</a:t>
            </a:r>
            <a:r>
              <a:rPr lang="de-DE" sz="1200" dirty="0"/>
              <a:t> hättet, bis ihr so richtig im </a:t>
            </a:r>
            <a:r>
              <a:rPr lang="de-DE" sz="1200" dirty="0" err="1"/>
              <a:t>studium</a:t>
            </a:r>
            <a:r>
              <a:rPr lang="de-DE" sz="1200" dirty="0"/>
              <a:t> angekommen seid.</a:t>
            </a:r>
          </a:p>
          <a:p>
            <a:pPr marL="0" marR="0" lvl="0" indent="0" algn="l" defTabSz="914400" rtl="0" eaLnBrk="1" fontAlgn="auto" latinLnBrk="0" hangingPunct="1">
              <a:lnSpc>
                <a:spcPct val="183333"/>
              </a:lnSpc>
              <a:spcBef>
                <a:spcPts val="0"/>
              </a:spcBef>
              <a:spcAft>
                <a:spcPts val="0"/>
              </a:spcAft>
              <a:buClr>
                <a:srgbClr val="000000"/>
              </a:buClr>
              <a:buSzPts val="1400"/>
              <a:buFont typeface="Arial"/>
              <a:buNone/>
              <a:tabLst/>
              <a:defRPr/>
            </a:pPr>
            <a:endParaRPr lang="de-DE" sz="1200" dirty="0"/>
          </a:p>
        </p:txBody>
      </p:sp>
      <p:sp>
        <p:nvSpPr>
          <p:cNvPr id="108" name="Google Shape;108;g2cf09a9a302_0_7:notes">
            <a:extLst>
              <a:ext uri="{FF2B5EF4-FFF2-40B4-BE49-F238E27FC236}">
                <a16:creationId xmlns:a16="http://schemas.microsoft.com/office/drawing/2014/main" id="{9D7A10D8-8E59-89B5-952C-BADE2D4E8899}"/>
              </a:ext>
            </a:extLst>
          </p:cNvPr>
          <p:cNvSpPr txBox="1">
            <a:spLocks noGrp="1"/>
          </p:cNvSpPr>
          <p:nvPr>
            <p:ph type="sldNum" idx="12"/>
          </p:nvPr>
        </p:nvSpPr>
        <p:spPr>
          <a:xfrm>
            <a:off x="4021294" y="9721106"/>
            <a:ext cx="3076500" cy="511800"/>
          </a:xfrm>
          <a:prstGeom prst="rect">
            <a:avLst/>
          </a:prstGeom>
          <a:noFill/>
          <a:ln>
            <a:noFill/>
          </a:ln>
        </p:spPr>
        <p:txBody>
          <a:bodyPr spcFirstLastPara="1" wrap="square" lIns="99025" tIns="49500" rIns="99025" bIns="49500" anchor="b" anchorCtr="0">
            <a:noAutofit/>
          </a:bodyPr>
          <a:lstStyle/>
          <a:p>
            <a:pPr marL="0" lvl="0" indent="0" algn="r" rtl="0">
              <a:lnSpc>
                <a:spcPct val="100000"/>
              </a:lnSpc>
              <a:spcBef>
                <a:spcPts val="0"/>
              </a:spcBef>
              <a:spcAft>
                <a:spcPts val="0"/>
              </a:spcAft>
              <a:buSzPts val="1400"/>
              <a:buNone/>
            </a:pPr>
            <a:fld id="{00000000-1234-1234-1234-123412341234}" type="slidenum">
              <a:rPr lang="de-CH"/>
              <a:t>37</a:t>
            </a:fld>
            <a:endParaRPr/>
          </a:p>
        </p:txBody>
      </p:sp>
    </p:spTree>
    <p:extLst>
      <p:ext uri="{BB962C8B-B14F-4D97-AF65-F5344CB8AC3E}">
        <p14:creationId xmlns:p14="http://schemas.microsoft.com/office/powerpoint/2010/main" val="2807825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AA47695A-00D7-F24A-DC08-DA1217160A5A}"/>
            </a:ext>
          </a:extLst>
        </p:cNvPr>
        <p:cNvGrpSpPr/>
        <p:nvPr/>
      </p:nvGrpSpPr>
      <p:grpSpPr>
        <a:xfrm>
          <a:off x="0" y="0"/>
          <a:ext cx="0" cy="0"/>
          <a:chOff x="0" y="0"/>
          <a:chExt cx="0" cy="0"/>
        </a:xfrm>
      </p:grpSpPr>
      <p:sp>
        <p:nvSpPr>
          <p:cNvPr id="106" name="Google Shape;106;g2cf09a9a302_0_7:notes">
            <a:extLst>
              <a:ext uri="{FF2B5EF4-FFF2-40B4-BE49-F238E27FC236}">
                <a16:creationId xmlns:a16="http://schemas.microsoft.com/office/drawing/2014/main" id="{DBB57177-681A-C782-237F-2AB45CCC1EC0}"/>
              </a:ext>
            </a:extLst>
          </p:cNvPr>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2cf09a9a302_0_7:notes">
            <a:extLst>
              <a:ext uri="{FF2B5EF4-FFF2-40B4-BE49-F238E27FC236}">
                <a16:creationId xmlns:a16="http://schemas.microsoft.com/office/drawing/2014/main" id="{1E1CDE77-86C9-ED92-BA2E-FB59795650DF}"/>
              </a:ext>
            </a:extLst>
          </p:cNvPr>
          <p:cNvSpPr txBox="1">
            <a:spLocks noGrp="1"/>
          </p:cNvSpPr>
          <p:nvPr>
            <p:ph type="body" idx="1"/>
          </p:nvPr>
        </p:nvSpPr>
        <p:spPr>
          <a:xfrm>
            <a:off x="709930" y="4861441"/>
            <a:ext cx="5679300" cy="4605600"/>
          </a:xfrm>
          <a:prstGeom prst="rect">
            <a:avLst/>
          </a:prstGeom>
          <a:noFill/>
          <a:ln>
            <a:noFill/>
          </a:ln>
        </p:spPr>
        <p:txBody>
          <a:bodyPr spcFirstLastPara="1" wrap="square" lIns="99025" tIns="49500" rIns="99025" bIns="49500" anchor="t" anchorCtr="0">
            <a:noAutofit/>
          </a:bodyPr>
          <a:lstStyle/>
          <a:p>
            <a:pPr marL="228600" indent="0">
              <a:buFontTx/>
              <a:buNone/>
            </a:pPr>
            <a:r>
              <a:rPr lang="de-DE" sz="1200" dirty="0"/>
              <a:t>Dann hat die </a:t>
            </a:r>
            <a:r>
              <a:rPr lang="de-DE" sz="1200" dirty="0" err="1"/>
              <a:t>fachgruppe</a:t>
            </a:r>
            <a:r>
              <a:rPr lang="de-DE" sz="1200" dirty="0"/>
              <a:t> noch eine politische </a:t>
            </a:r>
            <a:r>
              <a:rPr lang="de-DE" sz="1200" dirty="0" err="1"/>
              <a:t>funktion</a:t>
            </a:r>
            <a:r>
              <a:rPr lang="de-DE" sz="1200" dirty="0"/>
              <a:t>. Wir sind im </a:t>
            </a:r>
            <a:r>
              <a:rPr lang="de-DE" sz="1200" dirty="0" err="1"/>
              <a:t>grunde</a:t>
            </a:r>
            <a:r>
              <a:rPr lang="de-DE" sz="1200" dirty="0"/>
              <a:t> genommen nichts anderes als die Vertretung aller psychologiestudierenden unserer uni, sitzen in den verschiedensten </a:t>
            </a:r>
            <a:r>
              <a:rPr lang="de-DE" sz="1200" dirty="0" err="1"/>
              <a:t>gremien</a:t>
            </a:r>
            <a:r>
              <a:rPr lang="de-DE" sz="1200" dirty="0"/>
              <a:t> ein und sind dann eben die, die sich ans </a:t>
            </a:r>
            <a:r>
              <a:rPr lang="de-DE" sz="1200" dirty="0" err="1"/>
              <a:t>dekanat</a:t>
            </a:r>
            <a:r>
              <a:rPr lang="de-DE" sz="1200" dirty="0"/>
              <a:t> oder die </a:t>
            </a:r>
            <a:r>
              <a:rPr lang="de-DE" sz="1200" dirty="0" err="1"/>
              <a:t>geschäftsführung</a:t>
            </a:r>
            <a:r>
              <a:rPr lang="de-DE" sz="1200" dirty="0"/>
              <a:t> oder so wenden, wenn die studierenden irgendwo veränderungsbedarf sehen oder wünsche haben. Im Frühjahr haben wir zum </a:t>
            </a:r>
            <a:r>
              <a:rPr lang="de-DE" sz="1200" dirty="0" err="1"/>
              <a:t>beispiel</a:t>
            </a:r>
            <a:r>
              <a:rPr lang="de-DE" sz="1200" dirty="0"/>
              <a:t> eine </a:t>
            </a:r>
            <a:r>
              <a:rPr lang="de-DE" sz="1200" dirty="0" err="1"/>
              <a:t>ummfrage</a:t>
            </a:r>
            <a:r>
              <a:rPr lang="de-DE" sz="1200" dirty="0"/>
              <a:t> zu gestaltungswünschen der </a:t>
            </a:r>
            <a:r>
              <a:rPr lang="de-DE" sz="1200" dirty="0" err="1"/>
              <a:t>fakultät</a:t>
            </a:r>
            <a:r>
              <a:rPr lang="de-DE" sz="1200" dirty="0"/>
              <a:t> gelauncht und jetzt wurden die räume neu gestrichen und es ist eine </a:t>
            </a:r>
            <a:r>
              <a:rPr lang="de-DE" sz="1200" dirty="0" err="1"/>
              <a:t>umgestaltung</a:t>
            </a:r>
            <a:r>
              <a:rPr lang="de-DE" sz="1200" dirty="0"/>
              <a:t> in </a:t>
            </a:r>
            <a:r>
              <a:rPr lang="de-DE" sz="1200" dirty="0" err="1"/>
              <a:t>planung</a:t>
            </a:r>
            <a:r>
              <a:rPr lang="de-DE" sz="1200" dirty="0"/>
              <a:t>. </a:t>
            </a:r>
          </a:p>
          <a:p>
            <a:pPr marL="0" marR="0" lvl="0" indent="0" algn="l" defTabSz="914400" rtl="0" eaLnBrk="1" fontAlgn="auto" latinLnBrk="0" hangingPunct="1">
              <a:lnSpc>
                <a:spcPct val="183333"/>
              </a:lnSpc>
              <a:spcBef>
                <a:spcPts val="0"/>
              </a:spcBef>
              <a:spcAft>
                <a:spcPts val="0"/>
              </a:spcAft>
              <a:buClr>
                <a:srgbClr val="000000"/>
              </a:buClr>
              <a:buSzPts val="1400"/>
              <a:buFont typeface="Arial"/>
              <a:buNone/>
              <a:tabLst/>
              <a:defRPr/>
            </a:pPr>
            <a:endParaRPr lang="de-DE" sz="1200" dirty="0"/>
          </a:p>
        </p:txBody>
      </p:sp>
      <p:sp>
        <p:nvSpPr>
          <p:cNvPr id="108" name="Google Shape;108;g2cf09a9a302_0_7:notes">
            <a:extLst>
              <a:ext uri="{FF2B5EF4-FFF2-40B4-BE49-F238E27FC236}">
                <a16:creationId xmlns:a16="http://schemas.microsoft.com/office/drawing/2014/main" id="{D3729247-7448-944A-CF60-12E2A65DE195}"/>
              </a:ext>
            </a:extLst>
          </p:cNvPr>
          <p:cNvSpPr txBox="1">
            <a:spLocks noGrp="1"/>
          </p:cNvSpPr>
          <p:nvPr>
            <p:ph type="sldNum" idx="12"/>
          </p:nvPr>
        </p:nvSpPr>
        <p:spPr>
          <a:xfrm>
            <a:off x="4021294" y="9721106"/>
            <a:ext cx="3076500" cy="511800"/>
          </a:xfrm>
          <a:prstGeom prst="rect">
            <a:avLst/>
          </a:prstGeom>
          <a:noFill/>
          <a:ln>
            <a:noFill/>
          </a:ln>
        </p:spPr>
        <p:txBody>
          <a:bodyPr spcFirstLastPara="1" wrap="square" lIns="99025" tIns="49500" rIns="99025" bIns="49500" anchor="b" anchorCtr="0">
            <a:noAutofit/>
          </a:bodyPr>
          <a:lstStyle/>
          <a:p>
            <a:pPr marL="0" lvl="0" indent="0" algn="r" rtl="0">
              <a:lnSpc>
                <a:spcPct val="100000"/>
              </a:lnSpc>
              <a:spcBef>
                <a:spcPts val="0"/>
              </a:spcBef>
              <a:spcAft>
                <a:spcPts val="0"/>
              </a:spcAft>
              <a:buSzPts val="1400"/>
              <a:buNone/>
            </a:pPr>
            <a:fld id="{00000000-1234-1234-1234-123412341234}" type="slidenum">
              <a:rPr lang="de-CH"/>
              <a:t>38</a:t>
            </a:fld>
            <a:endParaRPr/>
          </a:p>
        </p:txBody>
      </p:sp>
    </p:spTree>
    <p:extLst>
      <p:ext uri="{BB962C8B-B14F-4D97-AF65-F5344CB8AC3E}">
        <p14:creationId xmlns:p14="http://schemas.microsoft.com/office/powerpoint/2010/main" val="294746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f5802ae2d_0_8:notes"/>
          <p:cNvSpPr>
            <a:spLocks noGrp="1" noRot="1" noChangeAspect="1"/>
          </p:cNvSpPr>
          <p:nvPr>
            <p:ph type="sldImg" idx="2"/>
          </p:nvPr>
        </p:nvSpPr>
        <p:spPr>
          <a:xfrm>
            <a:off x="992188"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8f5802ae2d_0_8: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r>
              <a:rPr lang="de-CH" b="0" dirty="0"/>
              <a:t>Wir freuen uns immer über </a:t>
            </a:r>
            <a:r>
              <a:rPr lang="de-CH" b="0" dirty="0" err="1"/>
              <a:t>zuwachs</a:t>
            </a:r>
            <a:r>
              <a:rPr lang="de-CH" b="0" dirty="0"/>
              <a:t> bei uns, also wenn ihr </a:t>
            </a:r>
            <a:r>
              <a:rPr lang="de-CH" b="0" dirty="0" err="1"/>
              <a:t>themen</a:t>
            </a:r>
            <a:r>
              <a:rPr lang="de-CH" b="0" dirty="0"/>
              <a:t> habt, die ihr an der </a:t>
            </a:r>
            <a:r>
              <a:rPr lang="de-CH" b="0" dirty="0" err="1"/>
              <a:t>fakultät</a:t>
            </a:r>
            <a:r>
              <a:rPr lang="de-CH" b="0" dirty="0"/>
              <a:t> angehen wollt, wenn ihr </a:t>
            </a:r>
            <a:r>
              <a:rPr lang="de-CH" b="0" dirty="0" err="1"/>
              <a:t>ideen</a:t>
            </a:r>
            <a:r>
              <a:rPr lang="de-CH" b="0" dirty="0"/>
              <a:t> für </a:t>
            </a:r>
            <a:r>
              <a:rPr lang="de-CH" b="0" dirty="0" err="1"/>
              <a:t>parties</a:t>
            </a:r>
            <a:r>
              <a:rPr lang="de-CH" b="0" dirty="0"/>
              <a:t> habt oder ihr gerne mehr zuhause an der uni wärt, dann wärs mal ne </a:t>
            </a:r>
            <a:r>
              <a:rPr lang="de-CH" b="0" dirty="0" err="1"/>
              <a:t>überlegung</a:t>
            </a:r>
            <a:r>
              <a:rPr lang="de-CH" b="0" dirty="0"/>
              <a:t> wert.</a:t>
            </a:r>
          </a:p>
          <a:p>
            <a:pPr marL="0" lvl="0" indent="0" algn="l" rtl="0">
              <a:spcBef>
                <a:spcPts val="0"/>
              </a:spcBef>
              <a:spcAft>
                <a:spcPts val="0"/>
              </a:spcAft>
              <a:buNone/>
            </a:pPr>
            <a:r>
              <a:rPr lang="de-CH" b="0" dirty="0"/>
              <a:t>Sieht auch gut im </a:t>
            </a:r>
            <a:r>
              <a:rPr lang="de-CH" b="0" dirty="0" err="1"/>
              <a:t>lebenslauf</a:t>
            </a:r>
            <a:r>
              <a:rPr lang="de-CH" b="0" dirty="0"/>
              <a:t> aus, und man baut sich allmählich ein </a:t>
            </a:r>
            <a:r>
              <a:rPr lang="de-CH" b="0" dirty="0" err="1"/>
              <a:t>netzwerk</a:t>
            </a:r>
            <a:r>
              <a:rPr lang="de-CH" b="0" dirty="0"/>
              <a:t> zwischen studierenden und </a:t>
            </a:r>
            <a:r>
              <a:rPr lang="de-CH" b="0" dirty="0" err="1"/>
              <a:t>professoren</a:t>
            </a:r>
            <a:r>
              <a:rPr lang="de-CH" b="0" dirty="0"/>
              <a:t> und </a:t>
            </a:r>
            <a:r>
              <a:rPr lang="de-CH" b="0" dirty="0" err="1"/>
              <a:t>vllt</a:t>
            </a:r>
            <a:r>
              <a:rPr lang="de-CH" b="0" dirty="0"/>
              <a:t> weiteren </a:t>
            </a:r>
            <a:r>
              <a:rPr lang="de-CH" b="0" dirty="0" err="1"/>
              <a:t>institutionen</a:t>
            </a:r>
            <a:r>
              <a:rPr lang="de-CH" b="0" dirty="0"/>
              <a:t> auf.</a:t>
            </a:r>
          </a:p>
          <a:p>
            <a:pPr marL="0" lvl="0" indent="0" algn="l" rtl="0">
              <a:spcBef>
                <a:spcPts val="0"/>
              </a:spcBef>
              <a:spcAft>
                <a:spcPts val="0"/>
              </a:spcAft>
              <a:buNone/>
            </a:pPr>
            <a:r>
              <a:rPr lang="de-CH" b="0" dirty="0"/>
              <a:t>Wenn man sich aktiv einbringt, wird das durch kreditpunkte vergütet, das heisst 30h FG </a:t>
            </a:r>
            <a:r>
              <a:rPr lang="de-CH" b="0" dirty="0" err="1"/>
              <a:t>arbeit</a:t>
            </a:r>
            <a:r>
              <a:rPr lang="de-CH" b="0" dirty="0"/>
              <a:t> bedeutet 1kp für den </a:t>
            </a:r>
            <a:r>
              <a:rPr lang="de-CH" b="0" dirty="0" err="1"/>
              <a:t>wahlbereich</a:t>
            </a:r>
            <a:r>
              <a:rPr lang="de-CH" b="0" dirty="0"/>
              <a:t> und insgesamt könnt ihr im </a:t>
            </a:r>
            <a:r>
              <a:rPr lang="de-CH" b="0" dirty="0" err="1"/>
              <a:t>bachelor</a:t>
            </a:r>
            <a:r>
              <a:rPr lang="de-CH" b="0" dirty="0"/>
              <a:t> 6kp durch die </a:t>
            </a:r>
            <a:r>
              <a:rPr lang="de-CH" b="0" dirty="0" err="1"/>
              <a:t>fg</a:t>
            </a:r>
            <a:r>
              <a:rPr lang="de-CH" b="0" dirty="0"/>
              <a:t> erwerben.</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de-CH" dirty="0"/>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de-CH" dirty="0"/>
              <a:t>Ach, und, ganz wichtig, man bekommt den exklusiven </a:t>
            </a:r>
            <a:r>
              <a:rPr lang="de-CH" dirty="0" err="1"/>
              <a:t>fg</a:t>
            </a:r>
            <a:r>
              <a:rPr lang="de-CH" dirty="0"/>
              <a:t> </a:t>
            </a:r>
            <a:r>
              <a:rPr lang="de-CH" dirty="0" err="1"/>
              <a:t>hoodie</a:t>
            </a:r>
            <a:r>
              <a:rPr lang="de-CH" dirty="0"/>
              <a:t>.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de-CH" dirty="0"/>
              <a:t>Ja, da werden sich wohl jetzt alle fragen, wie kann ich mitmachen?</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de-CH" dirty="0"/>
              <a:t>Grundsätzlich ganz einfach, komm zur nächsten FG </a:t>
            </a:r>
            <a:r>
              <a:rPr lang="de-CH" dirty="0" err="1"/>
              <a:t>sitzung</a:t>
            </a:r>
            <a:r>
              <a:rPr lang="de-CH" dirty="0"/>
              <a:t>, die Termine werden immer per </a:t>
            </a:r>
            <a:r>
              <a:rPr lang="de-CH" dirty="0" err="1"/>
              <a:t>instagram</a:t>
            </a:r>
            <a:r>
              <a:rPr lang="de-CH" dirty="0"/>
              <a:t> und </a:t>
            </a:r>
            <a:r>
              <a:rPr lang="de-CH" dirty="0" err="1"/>
              <a:t>whatsapp</a:t>
            </a:r>
            <a:r>
              <a:rPr lang="de-CH" dirty="0"/>
              <a:t> bekanntgegeben. </a:t>
            </a:r>
            <a:r>
              <a:rPr lang="de-DE" dirty="0"/>
              <a:t>Ab 2 Sitzungen kann man sich dann einwählen lassen und dann </a:t>
            </a:r>
            <a:r>
              <a:rPr lang="de-DE" dirty="0" err="1"/>
              <a:t>ämter</a:t>
            </a:r>
            <a:r>
              <a:rPr lang="de-DE" dirty="0"/>
              <a:t> übernehmen. Und auch so dürft ihr gerne immer als Freiwillige /r Helfer /in mal bei einem </a:t>
            </a:r>
            <a:r>
              <a:rPr lang="de-DE" dirty="0" err="1"/>
              <a:t>event</a:t>
            </a:r>
            <a:r>
              <a:rPr lang="de-DE" dirty="0"/>
              <a:t> mithelfen</a:t>
            </a:r>
          </a:p>
        </p:txBody>
      </p:sp>
      <p:sp>
        <p:nvSpPr>
          <p:cNvPr id="138" name="Google Shape;138;g28f5802ae2d_0_8:notes"/>
          <p:cNvSpPr txBox="1">
            <a:spLocks noGrp="1"/>
          </p:cNvSpPr>
          <p:nvPr>
            <p:ph type="sldNum" idx="12"/>
          </p:nvPr>
        </p:nvSpPr>
        <p:spPr>
          <a:xfrm>
            <a:off x="4021294" y="9721106"/>
            <a:ext cx="3076500" cy="5118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de-CH"/>
              <a:t>39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d1ae720088_0_1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d1ae720088_0_11: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r>
              <a:rPr lang="de-DE" dirty="0"/>
              <a:t>Okay. Das wärs schon gewesen! Wenn ihr irgendwelche fragen habt oder zum </a:t>
            </a:r>
            <a:r>
              <a:rPr lang="de-DE" dirty="0" err="1"/>
              <a:t>beispiel</a:t>
            </a:r>
            <a:r>
              <a:rPr lang="de-DE" dirty="0"/>
              <a:t> gerne vom </a:t>
            </a:r>
            <a:r>
              <a:rPr lang="de-DE" dirty="0" err="1"/>
              <a:t>buddy</a:t>
            </a:r>
            <a:r>
              <a:rPr lang="de-DE" dirty="0"/>
              <a:t> </a:t>
            </a:r>
            <a:r>
              <a:rPr lang="de-DE" dirty="0" err="1"/>
              <a:t>programm</a:t>
            </a:r>
            <a:r>
              <a:rPr lang="de-DE" dirty="0"/>
              <a:t> gebrauch machen wollt, meldet euch gerne per mail oder via instagramm. Ihr könnt auch mal auf der </a:t>
            </a:r>
            <a:r>
              <a:rPr lang="de-DE" dirty="0" err="1"/>
              <a:t>website</a:t>
            </a:r>
            <a:r>
              <a:rPr lang="de-DE" dirty="0"/>
              <a:t> </a:t>
            </a:r>
            <a:r>
              <a:rPr lang="de-DE" dirty="0" err="1"/>
              <a:t>vorbeispickeln</a:t>
            </a:r>
            <a:r>
              <a:rPr lang="de-DE" dirty="0"/>
              <a:t> wenn ihr noch mehr </a:t>
            </a:r>
            <a:r>
              <a:rPr lang="de-DE" dirty="0" err="1"/>
              <a:t>gesichter</a:t>
            </a:r>
            <a:r>
              <a:rPr lang="de-DE" dirty="0"/>
              <a:t> der </a:t>
            </a:r>
            <a:r>
              <a:rPr lang="de-DE" dirty="0" err="1"/>
              <a:t>fg</a:t>
            </a:r>
            <a:r>
              <a:rPr lang="de-DE" dirty="0"/>
              <a:t> sehen wollt</a:t>
            </a:r>
          </a:p>
          <a:p>
            <a:pPr marL="0" lvl="0" indent="0" algn="l" rtl="0">
              <a:spcBef>
                <a:spcPts val="0"/>
              </a:spcBef>
              <a:spcAft>
                <a:spcPts val="0"/>
              </a:spcAft>
              <a:buNone/>
            </a:pPr>
            <a:endParaRPr lang="de-DE" dirty="0"/>
          </a:p>
        </p:txBody>
      </p:sp>
      <p:sp>
        <p:nvSpPr>
          <p:cNvPr id="147" name="Google Shape;147;g2d1ae720088_0_11:notes"/>
          <p:cNvSpPr txBox="1">
            <a:spLocks noGrp="1"/>
          </p:cNvSpPr>
          <p:nvPr>
            <p:ph type="sldNum" idx="12"/>
          </p:nvPr>
        </p:nvSpPr>
        <p:spPr>
          <a:xfrm>
            <a:off x="4021294" y="9721106"/>
            <a:ext cx="3076500" cy="5118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de-CH"/>
              <a:t>40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a:extLst>
              <a:ext uri="{FF2B5EF4-FFF2-40B4-BE49-F238E27FC236}">
                <a16:creationId xmlns:a16="http://schemas.microsoft.com/office/drawing/2014/main" id="{1827829C-5A5A-0327-0305-A754528F0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izenplatzhalter 2">
            <a:extLst>
              <a:ext uri="{FF2B5EF4-FFF2-40B4-BE49-F238E27FC236}">
                <a16:creationId xmlns:a16="http://schemas.microsoft.com/office/drawing/2014/main" id="{2B0DDEE8-5DA0-C81C-50E6-3B3534B67B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19459" name="Foliennummernplatzhalter 3">
            <a:extLst>
              <a:ext uri="{FF2B5EF4-FFF2-40B4-BE49-F238E27FC236}">
                <a16:creationId xmlns:a16="http://schemas.microsoft.com/office/drawing/2014/main" id="{3E58BA24-7C2A-65C9-A106-9D781FEEB7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8E49B0-E833-B847-AB37-A7F3FA48A7F9}" type="slidenum">
              <a:rPr lang="de-CH" altLang="de-DE" smtClean="0">
                <a:latin typeface="Calibri" panose="020F0502020204030204" pitchFamily="34" charset="0"/>
              </a:rPr>
              <a:pPr/>
              <a:t>5</a:t>
            </a:fld>
            <a:endParaRPr lang="de-CH" altLang="de-DE">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CH" dirty="0"/>
              <a:t>Herzliche Einladung zum </a:t>
            </a:r>
            <a:r>
              <a:rPr lang="de-CH" dirty="0" err="1"/>
              <a:t>Begrüssungsapero</a:t>
            </a:r>
            <a:r>
              <a:rPr lang="de-CH" dirty="0"/>
              <a:t> an der Fakultät. </a:t>
            </a:r>
            <a:r>
              <a:rPr lang="de-DE" dirty="0"/>
              <a:t>Freu mich auf euch, wir sehen uns, </a:t>
            </a:r>
          </a:p>
          <a:p>
            <a:endParaRPr lang="de-CH"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de-CH" sz="1300" b="0" i="0" u="none" strike="noStrike" cap="none" smtClean="0">
                <a:solidFill>
                  <a:schemeClr val="dk1"/>
                </a:solidFill>
                <a:latin typeface="Calibri"/>
                <a:ea typeface="Calibri"/>
                <a:cs typeface="Calibri"/>
                <a:sym typeface="Calibri"/>
              </a:rPr>
              <a:t>41</a:t>
            </a:fld>
            <a:endParaRPr lang="de-CH"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3289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Und zu guter Letzt: Wir haben für euer Jahr einen eigenen </a:t>
            </a:r>
            <a:r>
              <a:rPr lang="de-CH" dirty="0" err="1"/>
              <a:t>Whatsappchat</a:t>
            </a:r>
            <a:r>
              <a:rPr lang="de-CH" dirty="0"/>
              <a:t> erstellt. Ihr könnt dem hier beitreten, den Link werdet ihr aber nochmal auf </a:t>
            </a:r>
            <a:r>
              <a:rPr lang="de-CH" dirty="0" err="1"/>
              <a:t>instagram</a:t>
            </a:r>
            <a:r>
              <a:rPr lang="de-CH" dirty="0"/>
              <a:t> und in der Fakultät finden.</a:t>
            </a:r>
          </a:p>
          <a:p>
            <a:r>
              <a:rPr lang="de-CH" dirty="0"/>
              <a:t>Bitte lest euch zu Beginn einmal die Beschreibung durch, da steht der Code </a:t>
            </a:r>
            <a:r>
              <a:rPr lang="de-CH" dirty="0" err="1"/>
              <a:t>of</a:t>
            </a:r>
            <a:r>
              <a:rPr lang="de-CH" dirty="0"/>
              <a:t> Conduct für die Gruppe drin. Wir behalten uns vor, in Extremfällen das Gruppengeschehen zu moderieren und Leute zu entfernen.</a:t>
            </a:r>
          </a:p>
          <a:p>
            <a:endParaRPr lang="de-CH" dirty="0"/>
          </a:p>
          <a:p>
            <a:endParaRPr lang="de-CH" dirty="0"/>
          </a:p>
          <a:p>
            <a:endParaRPr lang="de-CH"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de-CH" sz="1300" b="0" i="0" u="none" strike="noStrike" cap="none" smtClean="0">
                <a:solidFill>
                  <a:schemeClr val="dk1"/>
                </a:solidFill>
                <a:latin typeface="Calibri"/>
                <a:ea typeface="Calibri"/>
                <a:cs typeface="Calibri"/>
                <a:sym typeface="Calibri"/>
              </a:rPr>
              <a:t>42</a:t>
            </a:fld>
            <a:endParaRPr lang="de-CH"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8893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A53D58F-CC03-47C4-AC79-D3C984A61519}" type="slidenum">
              <a:rPr lang="de-CH" smtClean="0"/>
              <a:t>43</a:t>
            </a:fld>
            <a:endParaRPr lang="de-CH"/>
          </a:p>
        </p:txBody>
      </p:sp>
    </p:spTree>
    <p:extLst>
      <p:ext uri="{BB962C8B-B14F-4D97-AF65-F5344CB8AC3E}">
        <p14:creationId xmlns:p14="http://schemas.microsoft.com/office/powerpoint/2010/main" val="365256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1C837F00-7E1B-4852-505C-20D388B44F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D46C426-E463-51BD-BADD-A7B48927F0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99B11DE1-CB63-6C31-C4B9-1A515DDCBB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41F903-5832-CC40-BB61-123502C97221}" type="slidenum">
              <a:rPr lang="de-CH" altLang="de-DE" smtClean="0">
                <a:latin typeface="Calibri" panose="020F0502020204030204" pitchFamily="34" charset="0"/>
              </a:rPr>
              <a:pPr/>
              <a:t>14</a:t>
            </a:fld>
            <a:endParaRPr lang="de-CH" altLang="de-DE">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DA53D58F-CC03-47C4-AC79-D3C984A61519}" type="slidenum">
              <a:rPr lang="de-CH" smtClean="0"/>
              <a:t>15</a:t>
            </a:fld>
            <a:endParaRPr lang="de-CH"/>
          </a:p>
        </p:txBody>
      </p:sp>
    </p:spTree>
    <p:extLst>
      <p:ext uri="{BB962C8B-B14F-4D97-AF65-F5344CB8AC3E}">
        <p14:creationId xmlns:p14="http://schemas.microsoft.com/office/powerpoint/2010/main" val="199794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DA53D58F-CC03-47C4-AC79-D3C984A61519}" type="slidenum">
              <a:rPr lang="de-CH" smtClean="0"/>
              <a:t>17</a:t>
            </a:fld>
            <a:endParaRPr lang="de-CH"/>
          </a:p>
        </p:txBody>
      </p:sp>
    </p:spTree>
    <p:extLst>
      <p:ext uri="{BB962C8B-B14F-4D97-AF65-F5344CB8AC3E}">
        <p14:creationId xmlns:p14="http://schemas.microsoft.com/office/powerpoint/2010/main" val="539858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Habe die Wegleitung entfernt im Titel. Wenn es da steht, erwarte ich auch eine Überschrift mit Wegleitung und da wir ja offiziell nur noch die Homepage als Wegleitung haben macht es keinen Sinn, den Begriff Wegleitung zu präsentieren und dann zu sagen, dass wir die Homepage haben.</a:t>
            </a:r>
          </a:p>
        </p:txBody>
      </p:sp>
      <p:sp>
        <p:nvSpPr>
          <p:cNvPr id="4" name="Foliennummernplatzhalter 3"/>
          <p:cNvSpPr>
            <a:spLocks noGrp="1"/>
          </p:cNvSpPr>
          <p:nvPr>
            <p:ph type="sldNum" sz="quarter" idx="5"/>
          </p:nvPr>
        </p:nvSpPr>
        <p:spPr/>
        <p:txBody>
          <a:bodyPr/>
          <a:lstStyle/>
          <a:p>
            <a:fld id="{DA53D58F-CC03-47C4-AC79-D3C984A61519}" type="slidenum">
              <a:rPr lang="de-CH" smtClean="0"/>
              <a:t>18</a:t>
            </a:fld>
            <a:endParaRPr lang="de-CH"/>
          </a:p>
        </p:txBody>
      </p:sp>
    </p:spTree>
    <p:extLst>
      <p:ext uri="{BB962C8B-B14F-4D97-AF65-F5344CB8AC3E}">
        <p14:creationId xmlns:p14="http://schemas.microsoft.com/office/powerpoint/2010/main" val="58172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9C9B1-A5D9-AB0F-82DD-D3FC43EAC7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6F3348-0FE8-7261-A11B-3EA7F3B2F5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9D6E03F-F64C-9E71-DDD1-1A133A19E74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6942451-7E5D-3F73-8AE1-363B3ADE93E8}"/>
              </a:ext>
            </a:extLst>
          </p:cNvPr>
          <p:cNvSpPr>
            <a:spLocks noGrp="1"/>
          </p:cNvSpPr>
          <p:nvPr>
            <p:ph type="sldNum" sz="quarter" idx="5"/>
          </p:nvPr>
        </p:nvSpPr>
        <p:spPr/>
        <p:txBody>
          <a:bodyPr/>
          <a:lstStyle/>
          <a:p>
            <a:pPr>
              <a:defRPr/>
            </a:pPr>
            <a:fld id="{285584DC-1B61-B64D-8572-1FFCE9736710}" type="slidenum">
              <a:rPr lang="de-CH" altLang="de-DE" smtClean="0"/>
              <a:pPr>
                <a:defRPr/>
              </a:pPr>
              <a:t>20</a:t>
            </a:fld>
            <a:endParaRPr lang="de-CH" altLang="de-DE"/>
          </a:p>
        </p:txBody>
      </p:sp>
    </p:spTree>
    <p:extLst>
      <p:ext uri="{BB962C8B-B14F-4D97-AF65-F5344CB8AC3E}">
        <p14:creationId xmlns:p14="http://schemas.microsoft.com/office/powerpoint/2010/main" val="265897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53D58F-CC03-47C4-AC79-D3C984A61519}" type="slidenum">
              <a:rPr lang="de-CH" smtClean="0"/>
              <a:t>25</a:t>
            </a:fld>
            <a:endParaRPr lang="de-CH"/>
          </a:p>
        </p:txBody>
      </p:sp>
    </p:spTree>
    <p:extLst>
      <p:ext uri="{BB962C8B-B14F-4D97-AF65-F5344CB8AC3E}">
        <p14:creationId xmlns:p14="http://schemas.microsoft.com/office/powerpoint/2010/main" val="198849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53D58F-CC03-47C4-AC79-D3C984A61519}" type="slidenum">
              <a:rPr lang="de-CH" smtClean="0"/>
              <a:t>26</a:t>
            </a:fld>
            <a:endParaRPr lang="de-CH"/>
          </a:p>
        </p:txBody>
      </p:sp>
    </p:spTree>
    <p:extLst>
      <p:ext uri="{BB962C8B-B14F-4D97-AF65-F5344CB8AC3E}">
        <p14:creationId xmlns:p14="http://schemas.microsoft.com/office/powerpoint/2010/main" val="2277791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Rechteck 9"/>
          <p:cNvSpPr/>
          <p:nvPr userDrawn="1"/>
        </p:nvSpPr>
        <p:spPr>
          <a:xfrm>
            <a:off x="0" y="225423"/>
            <a:ext cx="8928100" cy="48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dirty="0" err="1"/>
          </a:p>
        </p:txBody>
      </p:sp>
      <p:sp>
        <p:nvSpPr>
          <p:cNvPr id="2" name="Titel 1"/>
          <p:cNvSpPr>
            <a:spLocks noGrp="1"/>
          </p:cNvSpPr>
          <p:nvPr>
            <p:ph type="ctrTitle"/>
          </p:nvPr>
        </p:nvSpPr>
        <p:spPr>
          <a:xfrm>
            <a:off x="863588" y="1340768"/>
            <a:ext cx="7772400" cy="1044526"/>
          </a:xfrm>
        </p:spPr>
        <p:txBody>
          <a:bodyPr/>
          <a:lstStyle>
            <a:lvl1pPr>
              <a:lnSpc>
                <a:spcPts val="4000"/>
              </a:lnSpc>
              <a:defRPr sz="3600"/>
            </a:lvl1pPr>
          </a:lstStyle>
          <a:p>
            <a:r>
              <a:rPr lang="de-DE"/>
              <a:t>Mastertitelformat bearbeiten</a:t>
            </a:r>
            <a:endParaRPr lang="de-CH" dirty="0"/>
          </a:p>
        </p:txBody>
      </p:sp>
      <p:sp>
        <p:nvSpPr>
          <p:cNvPr id="3" name="Untertitel 2"/>
          <p:cNvSpPr>
            <a:spLocks noGrp="1"/>
          </p:cNvSpPr>
          <p:nvPr>
            <p:ph type="subTitle" idx="1" hasCustomPrompt="1"/>
          </p:nvPr>
        </p:nvSpPr>
        <p:spPr>
          <a:xfrm>
            <a:off x="863588" y="2564904"/>
            <a:ext cx="6800850" cy="324036"/>
          </a:xfrm>
        </p:spPr>
        <p:txBody>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Autor, DD.MM.YY</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051" y="382946"/>
            <a:ext cx="1628546" cy="568757"/>
          </a:xfrm>
          <a:prstGeom prst="rect">
            <a:avLst/>
          </a:prstGeom>
        </p:spPr>
      </p:pic>
    </p:spTree>
    <p:extLst>
      <p:ext uri="{BB962C8B-B14F-4D97-AF65-F5344CB8AC3E}">
        <p14:creationId xmlns:p14="http://schemas.microsoft.com/office/powerpoint/2010/main" val="217067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CH" dirty="0"/>
              <a:t>Shorttitle, Name</a:t>
            </a:r>
          </a:p>
        </p:txBody>
      </p:sp>
      <p:sp>
        <p:nvSpPr>
          <p:cNvPr id="6" name="Fußzeilenplatzhalter 5"/>
          <p:cNvSpPr>
            <a:spLocks noGrp="1"/>
          </p:cNvSpPr>
          <p:nvPr>
            <p:ph type="ftr" sz="quarter" idx="11"/>
          </p:nvPr>
        </p:nvSpPr>
        <p:spPr/>
        <p:txBody>
          <a:bodyPr/>
          <a:lstStyle/>
          <a:p>
            <a:pPr algn="r"/>
            <a:r>
              <a:rPr lang="de-CH" dirty="0"/>
              <a:t>Universität Basel</a:t>
            </a:r>
          </a:p>
        </p:txBody>
      </p:sp>
      <p:sp>
        <p:nvSpPr>
          <p:cNvPr id="7" name="Foliennummernplatzhalter 6"/>
          <p:cNvSpPr>
            <a:spLocks noGrp="1"/>
          </p:cNvSpPr>
          <p:nvPr>
            <p:ph type="sldNum" sz="quarter" idx="12"/>
          </p:nvPr>
        </p:nvSpPr>
        <p:spPr/>
        <p:txBody>
          <a:bodyPr/>
          <a:lstStyle/>
          <a:p>
            <a:fld id="{B3811826-9277-4232-A2B5-17D05DFC7392}" type="slidenum">
              <a:rPr lang="de-CH" smtClean="0"/>
              <a:pPr/>
              <a:t>‹Nr.›</a:t>
            </a:fld>
            <a:endParaRPr lang="de-CH" dirty="0"/>
          </a:p>
        </p:txBody>
      </p:sp>
    </p:spTree>
    <p:extLst>
      <p:ext uri="{BB962C8B-B14F-4D97-AF65-F5344CB8AC3E}">
        <p14:creationId xmlns:p14="http://schemas.microsoft.com/office/powerpoint/2010/main" val="28183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r>
              <a:rPr lang="de-CH"/>
              <a:t>Shorttitle, Name</a:t>
            </a:r>
            <a:endParaRPr lang="de-CH" dirty="0"/>
          </a:p>
        </p:txBody>
      </p:sp>
      <p:sp>
        <p:nvSpPr>
          <p:cNvPr id="4" name="Fußzeilenplatzhalter 3"/>
          <p:cNvSpPr>
            <a:spLocks noGrp="1"/>
          </p:cNvSpPr>
          <p:nvPr>
            <p:ph type="ftr" sz="quarter" idx="11"/>
          </p:nvPr>
        </p:nvSpPr>
        <p:spPr/>
        <p:txBody>
          <a:bodyPr/>
          <a:lstStyle/>
          <a:p>
            <a:pPr algn="r"/>
            <a:r>
              <a:rPr lang="de-CH"/>
              <a:t>Universität Basel</a:t>
            </a:r>
            <a:endParaRPr lang="de-CH" dirty="0"/>
          </a:p>
        </p:txBody>
      </p:sp>
      <p:sp>
        <p:nvSpPr>
          <p:cNvPr id="5" name="Foliennummernplatzhalter 4"/>
          <p:cNvSpPr>
            <a:spLocks noGrp="1"/>
          </p:cNvSpPr>
          <p:nvPr>
            <p:ph type="sldNum" sz="quarter" idx="12"/>
          </p:nvPr>
        </p:nvSpPr>
        <p:spPr/>
        <p:txBody>
          <a:bodyPr/>
          <a:lstStyle/>
          <a:p>
            <a:fld id="{1AD40559-35D8-9A4B-A99A-84DBA8BE499F}" type="slidenum">
              <a:rPr lang="de-CH" smtClean="0"/>
              <a:pPr/>
              <a:t>‹Nr.›</a:t>
            </a:fld>
            <a:endParaRPr lang="de-CH" dirty="0"/>
          </a:p>
        </p:txBody>
      </p:sp>
    </p:spTree>
    <p:extLst>
      <p:ext uri="{BB962C8B-B14F-4D97-AF65-F5344CB8AC3E}">
        <p14:creationId xmlns:p14="http://schemas.microsoft.com/office/powerpoint/2010/main" val="49483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Übungsfragen">
    <p:spTree>
      <p:nvGrpSpPr>
        <p:cNvPr id="1" name=""/>
        <p:cNvGrpSpPr/>
        <p:nvPr/>
      </p:nvGrpSpPr>
      <p:grpSpPr>
        <a:xfrm>
          <a:off x="0" y="0"/>
          <a:ext cx="0" cy="0"/>
          <a:chOff x="0" y="0"/>
          <a:chExt cx="0" cy="0"/>
        </a:xfrm>
      </p:grpSpPr>
      <p:sp>
        <p:nvSpPr>
          <p:cNvPr id="3" name="Inhaltsplatzhalter 2"/>
          <p:cNvSpPr>
            <a:spLocks noGrp="1"/>
          </p:cNvSpPr>
          <p:nvPr>
            <p:ph idx="1"/>
          </p:nvPr>
        </p:nvSpPr>
        <p:spPr>
          <a:xfrm>
            <a:off x="341530" y="1052513"/>
            <a:ext cx="8460940" cy="5400823"/>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ußzeilenplatzhalter 6"/>
          <p:cNvSpPr>
            <a:spLocks noGrp="1"/>
          </p:cNvSpPr>
          <p:nvPr>
            <p:ph type="ftr" sz="quarter" idx="10"/>
          </p:nvPr>
        </p:nvSpPr>
        <p:spPr/>
        <p:txBody>
          <a:bodyPr/>
          <a:lstStyle/>
          <a:p>
            <a:r>
              <a:rPr lang="de-CH"/>
              <a:t>Prof. Dr. Rainer Greifeneder | Vorlesung Sozialpsychologie I | Einführung in die Sozialpsychologie</a:t>
            </a:r>
            <a:endParaRPr lang="de-DE" dirty="0"/>
          </a:p>
        </p:txBody>
      </p:sp>
      <p:sp>
        <p:nvSpPr>
          <p:cNvPr id="8" name="Foliennummernplatzhalter 7"/>
          <p:cNvSpPr>
            <a:spLocks noGrp="1"/>
          </p:cNvSpPr>
          <p:nvPr>
            <p:ph type="sldNum" sz="quarter" idx="11"/>
          </p:nvPr>
        </p:nvSpPr>
        <p:spPr/>
        <p:txBody>
          <a:bodyPr/>
          <a:lstStyle/>
          <a:p>
            <a:fld id="{618F03B2-9187-4A8F-B7A9-A5C7A2E649CD}" type="slidenum">
              <a:rPr lang="de-DE" smtClean="0"/>
              <a:pPr/>
              <a:t>‹Nr.›</a:t>
            </a:fld>
            <a:endParaRPr lang="de-DE" dirty="0"/>
          </a:p>
        </p:txBody>
      </p:sp>
      <p:sp>
        <p:nvSpPr>
          <p:cNvPr id="10" name="Titel 9"/>
          <p:cNvSpPr>
            <a:spLocks noGrp="1"/>
          </p:cNvSpPr>
          <p:nvPr>
            <p:ph type="title"/>
          </p:nvPr>
        </p:nvSpPr>
        <p:spPr/>
        <p:txBody>
          <a:bodyPr/>
          <a:lstStyle/>
          <a:p>
            <a:r>
              <a:rPr lang="de-DE"/>
              <a:t>Titelmasterformat durch Klicken bearbeiten</a:t>
            </a:r>
          </a:p>
        </p:txBody>
      </p:sp>
      <p:sp>
        <p:nvSpPr>
          <p:cNvPr id="2" name="Rechteck 1"/>
          <p:cNvSpPr/>
          <p:nvPr userDrawn="1"/>
        </p:nvSpPr>
        <p:spPr>
          <a:xfrm>
            <a:off x="0" y="0"/>
            <a:ext cx="323850" cy="6858000"/>
          </a:xfrm>
          <a:prstGeom prst="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a:t>Hinweis</a:t>
            </a:r>
            <a:endParaRPr lang="de-DE" dirty="0"/>
          </a:p>
        </p:txBody>
      </p:sp>
    </p:spTree>
    <p:extLst>
      <p:ext uri="{BB962C8B-B14F-4D97-AF65-F5344CB8AC3E}">
        <p14:creationId xmlns:p14="http://schemas.microsoft.com/office/powerpoint/2010/main" val="3058520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elfolie mit Bild">
  <p:cSld name="1_Titelfolie mit Bild">
    <p:spTree>
      <p:nvGrpSpPr>
        <p:cNvPr id="1" name="Shape 21"/>
        <p:cNvGrpSpPr/>
        <p:nvPr/>
      </p:nvGrpSpPr>
      <p:grpSpPr>
        <a:xfrm>
          <a:off x="0" y="0"/>
          <a:ext cx="0" cy="0"/>
          <a:chOff x="0" y="0"/>
          <a:chExt cx="0" cy="0"/>
        </a:xfrm>
      </p:grpSpPr>
      <p:sp>
        <p:nvSpPr>
          <p:cNvPr id="22" name="Google Shape;22;p50"/>
          <p:cNvSpPr/>
          <p:nvPr/>
        </p:nvSpPr>
        <p:spPr>
          <a:xfrm>
            <a:off x="0" y="212726"/>
            <a:ext cx="8982075" cy="2784476"/>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23" name="Google Shape;23;p50"/>
          <p:cNvSpPr txBox="1">
            <a:spLocks noGrp="1"/>
          </p:cNvSpPr>
          <p:nvPr>
            <p:ph type="ctrTitle"/>
          </p:nvPr>
        </p:nvSpPr>
        <p:spPr>
          <a:xfrm>
            <a:off x="629100" y="1376363"/>
            <a:ext cx="5463180" cy="1044526"/>
          </a:xfrm>
          <a:prstGeom prst="rect">
            <a:avLst/>
          </a:prstGeom>
          <a:noFill/>
          <a:ln>
            <a:noFill/>
          </a:ln>
        </p:spPr>
        <p:txBody>
          <a:bodyPr spcFirstLastPara="1" wrap="square" lIns="0" tIns="0" rIns="0" bIns="0" anchor="t" anchorCtr="0">
            <a:noAutofit/>
          </a:bodyPr>
          <a:lstStyle>
            <a:lvl1pPr lvl="0" algn="l">
              <a:lnSpc>
                <a:spcPct val="111111"/>
              </a:lnSpc>
              <a:spcBef>
                <a:spcPts val="0"/>
              </a:spcBef>
              <a:spcAft>
                <a:spcPts val="0"/>
              </a:spcAft>
              <a:buClr>
                <a:schemeClr val="dk1"/>
              </a:buClr>
              <a:buSzPts val="3600"/>
              <a:buFont typeface="Georgia"/>
              <a:buNone/>
              <a:defRPr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0"/>
          <p:cNvSpPr txBox="1">
            <a:spLocks noGrp="1"/>
          </p:cNvSpPr>
          <p:nvPr>
            <p:ph type="subTitle" idx="1"/>
          </p:nvPr>
        </p:nvSpPr>
        <p:spPr>
          <a:xfrm>
            <a:off x="629100" y="2564904"/>
            <a:ext cx="6800850" cy="32403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400"/>
              <a:buNone/>
              <a:defRPr sz="1050">
                <a:solidFill>
                  <a:schemeClr val="dk1"/>
                </a:solidFill>
              </a:defRPr>
            </a:lvl1pPr>
            <a:lvl2pPr lvl="1" algn="ctr">
              <a:lnSpc>
                <a:spcPct val="100000"/>
              </a:lnSpc>
              <a:spcBef>
                <a:spcPts val="0"/>
              </a:spcBef>
              <a:spcAft>
                <a:spcPts val="0"/>
              </a:spcAft>
              <a:buClr>
                <a:srgbClr val="888888"/>
              </a:buClr>
              <a:buSzPts val="1800"/>
              <a:buNone/>
              <a:defRPr>
                <a:solidFill>
                  <a:srgbClr val="888888"/>
                </a:solidFill>
              </a:defRPr>
            </a:lvl2pPr>
            <a:lvl3pPr lvl="2" algn="ctr">
              <a:lnSpc>
                <a:spcPct val="100000"/>
              </a:lnSpc>
              <a:spcBef>
                <a:spcPts val="0"/>
              </a:spcBef>
              <a:spcAft>
                <a:spcPts val="0"/>
              </a:spcAft>
              <a:buClr>
                <a:srgbClr val="888888"/>
              </a:buClr>
              <a:buSzPts val="1800"/>
              <a:buNone/>
              <a:defRPr>
                <a:solidFill>
                  <a:srgbClr val="888888"/>
                </a:solidFill>
              </a:defRPr>
            </a:lvl3pPr>
            <a:lvl4pPr lvl="3" algn="ctr">
              <a:lnSpc>
                <a:spcPct val="100000"/>
              </a:lnSpc>
              <a:spcBef>
                <a:spcPts val="0"/>
              </a:spcBef>
              <a:spcAft>
                <a:spcPts val="0"/>
              </a:spcAft>
              <a:buClr>
                <a:srgbClr val="888888"/>
              </a:buClr>
              <a:buSzPts val="1800"/>
              <a:buNone/>
              <a:defRPr>
                <a:solidFill>
                  <a:srgbClr val="888888"/>
                </a:solidFill>
              </a:defRPr>
            </a:lvl4pPr>
            <a:lvl5pPr lvl="4" algn="ctr">
              <a:lnSpc>
                <a:spcPct val="100000"/>
              </a:lnSpc>
              <a:spcBef>
                <a:spcPts val="0"/>
              </a:spcBef>
              <a:spcAft>
                <a:spcPts val="0"/>
              </a:spcAft>
              <a:buClr>
                <a:srgbClr val="888888"/>
              </a:buClr>
              <a:buSzPts val="18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25" name="Google Shape;25;p50"/>
          <p:cNvSpPr>
            <a:spLocks noGrp="1"/>
          </p:cNvSpPr>
          <p:nvPr>
            <p:ph type="pic" idx="2"/>
          </p:nvPr>
        </p:nvSpPr>
        <p:spPr>
          <a:xfrm>
            <a:off x="161925" y="2997203"/>
            <a:ext cx="8820150" cy="3641722"/>
          </a:xfrm>
          <a:prstGeom prst="rect">
            <a:avLst/>
          </a:prstGeom>
          <a:noFill/>
          <a:ln>
            <a:noFill/>
          </a:ln>
        </p:spPr>
        <p:txBody>
          <a:bodyPr/>
          <a:lstStyle/>
          <a:p>
            <a:endParaRPr lang="de-CH"/>
          </a:p>
        </p:txBody>
      </p:sp>
      <p:pic>
        <p:nvPicPr>
          <p:cNvPr id="26" name="Google Shape;26;p50"/>
          <p:cNvPicPr preferRelativeResize="0"/>
          <p:nvPr/>
        </p:nvPicPr>
        <p:blipFill rotWithShape="1">
          <a:blip r:embed="rId2">
            <a:alphaModFix/>
          </a:blip>
          <a:srcRect/>
          <a:stretch/>
        </p:blipFill>
        <p:spPr>
          <a:xfrm>
            <a:off x="137288" y="396001"/>
            <a:ext cx="1221410" cy="568757"/>
          </a:xfrm>
          <a:prstGeom prst="rect">
            <a:avLst/>
          </a:prstGeom>
          <a:noFill/>
          <a:ln>
            <a:noFill/>
          </a:ln>
        </p:spPr>
      </p:pic>
    </p:spTree>
    <p:extLst>
      <p:ext uri="{BB962C8B-B14F-4D97-AF65-F5344CB8AC3E}">
        <p14:creationId xmlns:p14="http://schemas.microsoft.com/office/powerpoint/2010/main" val="2233309587"/>
      </p:ext>
    </p:extLst>
  </p:cSld>
  <p:clrMapOvr>
    <a:masterClrMapping/>
  </p:clrMapOvr>
  <p:extLst>
    <p:ext uri="{DCECCB84-F9BA-43D5-87BE-67443E8EF086}">
      <p15:sldGuideLst xmlns:p15="http://schemas.microsoft.com/office/powerpoint/2012/main">
        <p15:guide id="1" pos="136">
          <p15:clr>
            <a:srgbClr val="FBAE40"/>
          </p15:clr>
        </p15:guide>
        <p15:guide id="2" orient="horz" pos="134">
          <p15:clr>
            <a:srgbClr val="FBAE40"/>
          </p15:clr>
        </p15:guide>
        <p15:guide id="3" orient="horz" pos="4182">
          <p15:clr>
            <a:srgbClr val="FBAE40"/>
          </p15:clr>
        </p15:guide>
        <p15:guide id="4" pos="7544">
          <p15:clr>
            <a:srgbClr val="FBAE40"/>
          </p15:clr>
        </p15:guide>
        <p15:guide id="5" orient="horz" pos="2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r>
              <a:rPr lang="de-DE" dirty="0"/>
              <a:t>Shorttitle, Name</a:t>
            </a:r>
          </a:p>
        </p:txBody>
      </p:sp>
      <p:sp>
        <p:nvSpPr>
          <p:cNvPr id="5" name="Fußzeilenplatzhalter 4"/>
          <p:cNvSpPr>
            <a:spLocks noGrp="1"/>
          </p:cNvSpPr>
          <p:nvPr>
            <p:ph type="ftr" sz="quarter" idx="11"/>
          </p:nvPr>
        </p:nvSpPr>
        <p:spPr/>
        <p:txBody>
          <a:bodyPr/>
          <a:lstStyle/>
          <a:p>
            <a:r>
              <a:rPr lang="de-DE" dirty="0"/>
              <a:t>Universität Basel</a:t>
            </a:r>
          </a:p>
        </p:txBody>
      </p:sp>
      <p:sp>
        <p:nvSpPr>
          <p:cNvPr id="6" name="Foliennummernplatzhalter 5"/>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2939792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r>
              <a:rPr lang="de-DE" dirty="0"/>
              <a:t>Shorttitle, Name</a:t>
            </a:r>
          </a:p>
        </p:txBody>
      </p:sp>
      <p:sp>
        <p:nvSpPr>
          <p:cNvPr id="5" name="Fußzeilenplatzhalter 4"/>
          <p:cNvSpPr>
            <a:spLocks noGrp="1"/>
          </p:cNvSpPr>
          <p:nvPr>
            <p:ph type="ftr" sz="quarter" idx="11"/>
          </p:nvPr>
        </p:nvSpPr>
        <p:spPr/>
        <p:txBody>
          <a:bodyPr/>
          <a:lstStyle/>
          <a:p>
            <a:r>
              <a:rPr lang="de-DE" dirty="0"/>
              <a:t>Universität Basel</a:t>
            </a:r>
          </a:p>
        </p:txBody>
      </p:sp>
      <p:sp>
        <p:nvSpPr>
          <p:cNvPr id="6" name="Foliennummernplatzhalter 5"/>
          <p:cNvSpPr>
            <a:spLocks noGrp="1"/>
          </p:cNvSpPr>
          <p:nvPr>
            <p:ph type="sldNum" sz="quarter" idx="12"/>
          </p:nvPr>
        </p:nvSpPr>
        <p:spPr/>
        <p:txBody>
          <a:bodyPr/>
          <a:lstStyle/>
          <a:p>
            <a:fld id="{7696BDFF-494B-604D-86C9-62B6D5131711}" type="slidenum">
              <a:rPr lang="de-DE" smtClean="0"/>
              <a:t>‹Nr.›</a:t>
            </a:fld>
            <a:endParaRPr lang="de-DE"/>
          </a:p>
        </p:txBody>
      </p:sp>
    </p:spTree>
    <p:extLst>
      <p:ext uri="{BB962C8B-B14F-4D97-AF65-F5344CB8AC3E}">
        <p14:creationId xmlns:p14="http://schemas.microsoft.com/office/powerpoint/2010/main" val="86839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r>
              <a:rPr lang="de-DE" dirty="0"/>
              <a:t>Shorttitle, Name	</a:t>
            </a:r>
          </a:p>
        </p:txBody>
      </p:sp>
      <p:sp>
        <p:nvSpPr>
          <p:cNvPr id="5" name="Fußzeilenplatzhalter 4"/>
          <p:cNvSpPr>
            <a:spLocks noGrp="1"/>
          </p:cNvSpPr>
          <p:nvPr>
            <p:ph type="ftr" sz="quarter" idx="11"/>
          </p:nvPr>
        </p:nvSpPr>
        <p:spPr/>
        <p:txBody>
          <a:bodyPr/>
          <a:lstStyle/>
          <a:p>
            <a:r>
              <a:rPr lang="de-DE" dirty="0"/>
              <a:t>Universität Basel</a:t>
            </a:r>
          </a:p>
        </p:txBody>
      </p:sp>
      <p:sp>
        <p:nvSpPr>
          <p:cNvPr id="6" name="Foliennummernplatzhalter 5"/>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3277801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r>
              <a:rPr lang="de-DE" dirty="0"/>
              <a:t>Shorttitle, Name</a:t>
            </a:r>
          </a:p>
        </p:txBody>
      </p:sp>
      <p:sp>
        <p:nvSpPr>
          <p:cNvPr id="6" name="Fußzeilenplatzhalter 5"/>
          <p:cNvSpPr>
            <a:spLocks noGrp="1"/>
          </p:cNvSpPr>
          <p:nvPr>
            <p:ph type="ftr" sz="quarter" idx="11"/>
          </p:nvPr>
        </p:nvSpPr>
        <p:spPr/>
        <p:txBody>
          <a:bodyPr/>
          <a:lstStyle/>
          <a:p>
            <a:r>
              <a:rPr lang="de-DE" dirty="0"/>
              <a:t>Universität Basel</a:t>
            </a:r>
          </a:p>
        </p:txBody>
      </p:sp>
      <p:sp>
        <p:nvSpPr>
          <p:cNvPr id="7" name="Foliennummernplatzhalter 6"/>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222508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r>
              <a:rPr lang="de-DE" dirty="0"/>
              <a:t>Shorttitle, Name</a:t>
            </a:r>
          </a:p>
        </p:txBody>
      </p:sp>
      <p:sp>
        <p:nvSpPr>
          <p:cNvPr id="8" name="Fußzeilenplatzhalter 7"/>
          <p:cNvSpPr>
            <a:spLocks noGrp="1"/>
          </p:cNvSpPr>
          <p:nvPr>
            <p:ph type="ftr" sz="quarter" idx="11"/>
          </p:nvPr>
        </p:nvSpPr>
        <p:spPr/>
        <p:txBody>
          <a:bodyPr/>
          <a:lstStyle/>
          <a:p>
            <a:r>
              <a:rPr lang="de-DE" dirty="0"/>
              <a:t>Universität Basel</a:t>
            </a:r>
          </a:p>
        </p:txBody>
      </p:sp>
      <p:sp>
        <p:nvSpPr>
          <p:cNvPr id="9" name="Foliennummernplatzhalter 8"/>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a:p>
        </p:txBody>
      </p:sp>
    </p:spTree>
    <p:extLst>
      <p:ext uri="{BB962C8B-B14F-4D97-AF65-F5344CB8AC3E}">
        <p14:creationId xmlns:p14="http://schemas.microsoft.com/office/powerpoint/2010/main" val="652092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r>
              <a:rPr lang="de-DE" dirty="0"/>
              <a:t>Shorttitle, Name</a:t>
            </a:r>
          </a:p>
        </p:txBody>
      </p:sp>
      <p:sp>
        <p:nvSpPr>
          <p:cNvPr id="4" name="Fußzeilenplatzhalter 3"/>
          <p:cNvSpPr>
            <a:spLocks noGrp="1"/>
          </p:cNvSpPr>
          <p:nvPr>
            <p:ph type="ftr" sz="quarter" idx="11"/>
          </p:nvPr>
        </p:nvSpPr>
        <p:spPr/>
        <p:txBody>
          <a:bodyPr/>
          <a:lstStyle/>
          <a:p>
            <a:r>
              <a:rPr lang="de-DE" dirty="0"/>
              <a:t>Universität Basel</a:t>
            </a:r>
          </a:p>
        </p:txBody>
      </p:sp>
      <p:sp>
        <p:nvSpPr>
          <p:cNvPr id="5" name="Foliennummernplatzhalter 4"/>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7385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10" name="Rechteck 9"/>
          <p:cNvSpPr/>
          <p:nvPr userDrawn="1"/>
        </p:nvSpPr>
        <p:spPr>
          <a:xfrm>
            <a:off x="0" y="225425"/>
            <a:ext cx="8928100" cy="2771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dirty="0" err="1"/>
          </a:p>
        </p:txBody>
      </p:sp>
      <p:sp>
        <p:nvSpPr>
          <p:cNvPr id="2" name="Titel 1"/>
          <p:cNvSpPr>
            <a:spLocks noGrp="1"/>
          </p:cNvSpPr>
          <p:nvPr>
            <p:ph type="ctrTitle"/>
          </p:nvPr>
        </p:nvSpPr>
        <p:spPr>
          <a:xfrm>
            <a:off x="971550" y="1376363"/>
            <a:ext cx="7772400" cy="1044526"/>
          </a:xfrm>
        </p:spPr>
        <p:txBody>
          <a:bodyPr/>
          <a:lstStyle>
            <a:lvl1pPr>
              <a:lnSpc>
                <a:spcPts val="4000"/>
              </a:lnSpc>
              <a:defRPr sz="3600"/>
            </a:lvl1pPr>
          </a:lstStyle>
          <a:p>
            <a:r>
              <a:rPr lang="de-DE"/>
              <a:t>Mastertitelformat bearbeiten</a:t>
            </a:r>
            <a:endParaRPr lang="de-CH" dirty="0"/>
          </a:p>
        </p:txBody>
      </p:sp>
      <p:sp>
        <p:nvSpPr>
          <p:cNvPr id="3" name="Untertitel 2"/>
          <p:cNvSpPr>
            <a:spLocks noGrp="1"/>
          </p:cNvSpPr>
          <p:nvPr>
            <p:ph type="subTitle" idx="1" hasCustomPrompt="1"/>
          </p:nvPr>
        </p:nvSpPr>
        <p:spPr>
          <a:xfrm>
            <a:off x="971550" y="2564904"/>
            <a:ext cx="6800850" cy="324036"/>
          </a:xfrm>
        </p:spPr>
        <p:txBody>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Autor, DD.MM.YY</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051" y="382946"/>
            <a:ext cx="1628546" cy="568757"/>
          </a:xfrm>
          <a:prstGeom prst="rect">
            <a:avLst/>
          </a:prstGeom>
        </p:spPr>
      </p:pic>
      <p:sp>
        <p:nvSpPr>
          <p:cNvPr id="12" name="Bildplatzhalter 11"/>
          <p:cNvSpPr>
            <a:spLocks noGrp="1"/>
          </p:cNvSpPr>
          <p:nvPr>
            <p:ph type="pic" sz="quarter" idx="10"/>
          </p:nvPr>
        </p:nvSpPr>
        <p:spPr>
          <a:xfrm>
            <a:off x="215900" y="2997200"/>
            <a:ext cx="8712200" cy="3635375"/>
          </a:xfrm>
        </p:spPr>
        <p:txBody>
          <a:bodyPr/>
          <a:lstStyle/>
          <a:p>
            <a:r>
              <a:rPr lang="de-DE"/>
              <a:t>Bild durch Klicken auf Symbol hinzufügen</a:t>
            </a:r>
            <a:endParaRPr lang="de-CH" dirty="0"/>
          </a:p>
        </p:txBody>
      </p:sp>
    </p:spTree>
    <p:extLst>
      <p:ext uri="{BB962C8B-B14F-4D97-AF65-F5344CB8AC3E}">
        <p14:creationId xmlns:p14="http://schemas.microsoft.com/office/powerpoint/2010/main" val="2432409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a:t>Shorttitle, Name</a:t>
            </a:r>
          </a:p>
        </p:txBody>
      </p:sp>
      <p:sp>
        <p:nvSpPr>
          <p:cNvPr id="3" name="Fußzeilenplatzhalter 2"/>
          <p:cNvSpPr>
            <a:spLocks noGrp="1"/>
          </p:cNvSpPr>
          <p:nvPr>
            <p:ph type="ftr" sz="quarter" idx="11"/>
          </p:nvPr>
        </p:nvSpPr>
        <p:spPr/>
        <p:txBody>
          <a:bodyPr/>
          <a:lstStyle/>
          <a:p>
            <a:r>
              <a:rPr lang="de-DE" dirty="0"/>
              <a:t>Universität Basel</a:t>
            </a:r>
          </a:p>
        </p:txBody>
      </p:sp>
      <p:sp>
        <p:nvSpPr>
          <p:cNvPr id="4" name="Foliennummernplatzhalter 3"/>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66143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r>
              <a:rPr lang="de-DE" dirty="0"/>
              <a:t>Shorttitle, Name</a:t>
            </a:r>
          </a:p>
        </p:txBody>
      </p:sp>
      <p:sp>
        <p:nvSpPr>
          <p:cNvPr id="6" name="Fußzeilenplatzhalter 5"/>
          <p:cNvSpPr>
            <a:spLocks noGrp="1"/>
          </p:cNvSpPr>
          <p:nvPr>
            <p:ph type="ftr" sz="quarter" idx="11"/>
          </p:nvPr>
        </p:nvSpPr>
        <p:spPr/>
        <p:txBody>
          <a:bodyPr/>
          <a:lstStyle/>
          <a:p>
            <a:r>
              <a:rPr lang="de-DE" dirty="0"/>
              <a:t>Universität Basel</a:t>
            </a:r>
          </a:p>
        </p:txBody>
      </p:sp>
      <p:sp>
        <p:nvSpPr>
          <p:cNvPr id="7" name="Foliennummernplatzhalter 6"/>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89838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r>
              <a:rPr lang="de-DE" dirty="0"/>
              <a:t>Shorttitle, Name</a:t>
            </a:r>
          </a:p>
        </p:txBody>
      </p:sp>
      <p:sp>
        <p:nvSpPr>
          <p:cNvPr id="6" name="Fußzeilenplatzhalter 5"/>
          <p:cNvSpPr>
            <a:spLocks noGrp="1"/>
          </p:cNvSpPr>
          <p:nvPr>
            <p:ph type="ftr" sz="quarter" idx="11"/>
          </p:nvPr>
        </p:nvSpPr>
        <p:spPr/>
        <p:txBody>
          <a:bodyPr/>
          <a:lstStyle/>
          <a:p>
            <a:r>
              <a:rPr lang="de-DE" dirty="0"/>
              <a:t>Universität Basel</a:t>
            </a:r>
          </a:p>
        </p:txBody>
      </p:sp>
      <p:sp>
        <p:nvSpPr>
          <p:cNvPr id="7" name="Foliennummernplatzhalter 6"/>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
        <p:nvSpPr>
          <p:cNvPr id="8" name="Textfeld 7"/>
          <p:cNvSpPr txBox="1"/>
          <p:nvPr userDrawn="1"/>
        </p:nvSpPr>
        <p:spPr>
          <a:xfrm>
            <a:off x="639335" y="6454080"/>
            <a:ext cx="184666"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717732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r>
              <a:rPr lang="de-DE" dirty="0"/>
              <a:t>Shorttitle, Name</a:t>
            </a:r>
          </a:p>
        </p:txBody>
      </p:sp>
      <p:sp>
        <p:nvSpPr>
          <p:cNvPr id="5" name="Fußzeilenplatzhalter 4"/>
          <p:cNvSpPr>
            <a:spLocks noGrp="1"/>
          </p:cNvSpPr>
          <p:nvPr>
            <p:ph type="ftr" sz="quarter" idx="11"/>
          </p:nvPr>
        </p:nvSpPr>
        <p:spPr/>
        <p:txBody>
          <a:bodyPr/>
          <a:lstStyle/>
          <a:p>
            <a:r>
              <a:rPr lang="de-DE" dirty="0"/>
              <a:t>Universität Basel</a:t>
            </a:r>
          </a:p>
        </p:txBody>
      </p:sp>
      <p:sp>
        <p:nvSpPr>
          <p:cNvPr id="6" name="Foliennummernplatzhalter 5"/>
          <p:cNvSpPr>
            <a:spLocks noGrp="1"/>
          </p:cNvSpPr>
          <p:nvPr>
            <p:ph type="sldNum" sz="quarter" idx="12"/>
          </p:nvPr>
        </p:nvSpPr>
        <p:spPr>
          <a:xfrm>
            <a:off x="8280412" y="6356350"/>
            <a:ext cx="406388"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2990760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dirty="0"/>
              <a:t>Mastertextformat bearbeiten</a:t>
            </a:r>
          </a:p>
          <a:p>
            <a:pPr lvl="1"/>
            <a:r>
              <a:rPr lang="de-CH" dirty="0"/>
              <a:t>Zweite Ebene</a:t>
            </a:r>
          </a:p>
          <a:p>
            <a:pPr lvl="2"/>
            <a:r>
              <a:rPr lang="de-CH"/>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10"/>
          </p:nvPr>
        </p:nvSpPr>
        <p:spPr/>
        <p:txBody>
          <a:bodyPr/>
          <a:lstStyle/>
          <a:p>
            <a:r>
              <a:rPr lang="de-DE" dirty="0"/>
              <a:t>Shorttitle, Name</a:t>
            </a:r>
          </a:p>
        </p:txBody>
      </p:sp>
      <p:sp>
        <p:nvSpPr>
          <p:cNvPr id="5" name="Fußzeilenplatzhalter 4"/>
          <p:cNvSpPr>
            <a:spLocks noGrp="1"/>
          </p:cNvSpPr>
          <p:nvPr>
            <p:ph type="ftr" sz="quarter" idx="11"/>
          </p:nvPr>
        </p:nvSpPr>
        <p:spPr/>
        <p:txBody>
          <a:bodyPr/>
          <a:lstStyle/>
          <a:p>
            <a:r>
              <a:rPr lang="de-DE" dirty="0"/>
              <a:t>Universität Basel</a:t>
            </a:r>
          </a:p>
        </p:txBody>
      </p:sp>
      <p:sp>
        <p:nvSpPr>
          <p:cNvPr id="6" name="Foliennummernplatzhalter 5"/>
          <p:cNvSpPr>
            <a:spLocks noGrp="1"/>
          </p:cNvSpPr>
          <p:nvPr>
            <p:ph type="sldNum" sz="quarter" idx="12"/>
          </p:nvPr>
        </p:nvSpPr>
        <p:spPr>
          <a:xfrm>
            <a:off x="8244408" y="6356350"/>
            <a:ext cx="442392" cy="365125"/>
          </a:xfrm>
        </p:spPr>
        <p:txBody>
          <a:bodyPr/>
          <a:lstStyle/>
          <a:p>
            <a:fld id="{7696BDFF-494B-604D-86C9-62B6D5131711}" type="slidenum">
              <a:rPr lang="de-DE" smtClean="0"/>
              <a:t>‹Nr.›</a:t>
            </a:fld>
            <a:endParaRPr lang="de-DE" dirty="0"/>
          </a:p>
        </p:txBody>
      </p:sp>
    </p:spTree>
    <p:extLst>
      <p:ext uri="{BB962C8B-B14F-4D97-AF65-F5344CB8AC3E}">
        <p14:creationId xmlns:p14="http://schemas.microsoft.com/office/powerpoint/2010/main" val="293679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p:nvPr>
        </p:nvSpPr>
        <p:spPr/>
        <p:txBody>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r>
              <a:rPr lang="de-CH" dirty="0"/>
              <a:t>Ihr Psychologiestudium</a:t>
            </a:r>
          </a:p>
        </p:txBody>
      </p:sp>
      <p:sp>
        <p:nvSpPr>
          <p:cNvPr id="8" name="Fußzeilenplatzhalter 7"/>
          <p:cNvSpPr>
            <a:spLocks noGrp="1"/>
          </p:cNvSpPr>
          <p:nvPr>
            <p:ph type="ftr" sz="quarter" idx="11"/>
          </p:nvPr>
        </p:nvSpPr>
        <p:spPr/>
        <p:txBody>
          <a:bodyPr/>
          <a:lstStyle/>
          <a:p>
            <a:pPr algn="r"/>
            <a:r>
              <a:rPr lang="de-CH" dirty="0"/>
              <a:t>Universität Basel</a:t>
            </a:r>
          </a:p>
        </p:txBody>
      </p:sp>
      <p:sp>
        <p:nvSpPr>
          <p:cNvPr id="9" name="Foliennummernplatzhalter 8"/>
          <p:cNvSpPr>
            <a:spLocks noGrp="1"/>
          </p:cNvSpPr>
          <p:nvPr>
            <p:ph type="sldNum" sz="quarter" idx="12"/>
          </p:nvPr>
        </p:nvSpPr>
        <p:spPr/>
        <p:txBody>
          <a:bodyPr/>
          <a:lstStyle/>
          <a:p>
            <a:fld id="{B3811826-9277-4232-A2B5-17D05DFC7392}" type="slidenum">
              <a:rPr lang="de-CH" smtClean="0"/>
              <a:pPr/>
              <a:t>‹Nr.›</a:t>
            </a:fld>
            <a:endParaRPr lang="de-CH" dirty="0"/>
          </a:p>
        </p:txBody>
      </p:sp>
    </p:spTree>
    <p:extLst>
      <p:ext uri="{BB962C8B-B14F-4D97-AF65-F5344CB8AC3E}">
        <p14:creationId xmlns:p14="http://schemas.microsoft.com/office/powerpoint/2010/main" val="413168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mit Legen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CH" dirty="0"/>
              <a:t>Shorttitel, Name</a:t>
            </a:r>
          </a:p>
        </p:txBody>
      </p:sp>
      <p:sp>
        <p:nvSpPr>
          <p:cNvPr id="4" name="Fußzeilenplatzhalter 3"/>
          <p:cNvSpPr>
            <a:spLocks noGrp="1"/>
          </p:cNvSpPr>
          <p:nvPr>
            <p:ph type="ftr" sz="quarter" idx="11"/>
          </p:nvPr>
        </p:nvSpPr>
        <p:spPr/>
        <p:txBody>
          <a:bodyPr/>
          <a:lstStyle/>
          <a:p>
            <a:pPr algn="r"/>
            <a:r>
              <a:rPr lang="de-CH" dirty="0"/>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431800" y="1520824"/>
            <a:ext cx="6192838" cy="3960000"/>
          </a:xfrm>
        </p:spPr>
        <p:txBody>
          <a:bodyPr/>
          <a:lstStyle/>
          <a:p>
            <a:r>
              <a:rPr lang="de-DE"/>
              <a:t>Bild durch Klicken auf Symbol hinzufügen</a:t>
            </a:r>
            <a:endParaRPr lang="de-CH" dirty="0"/>
          </a:p>
        </p:txBody>
      </p:sp>
      <p:sp>
        <p:nvSpPr>
          <p:cNvPr id="9" name="Textplatzhalter 8"/>
          <p:cNvSpPr>
            <a:spLocks noGrp="1"/>
          </p:cNvSpPr>
          <p:nvPr>
            <p:ph type="body" sz="quarter" idx="14"/>
          </p:nvPr>
        </p:nvSpPr>
        <p:spPr>
          <a:xfrm>
            <a:off x="6767513" y="1520825"/>
            <a:ext cx="1944687" cy="471646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5153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CH" dirty="0"/>
              <a:t>Shorttitle, Name</a:t>
            </a:r>
          </a:p>
        </p:txBody>
      </p:sp>
      <p:sp>
        <p:nvSpPr>
          <p:cNvPr id="4" name="Fußzeilenplatzhalter 3"/>
          <p:cNvSpPr>
            <a:spLocks noGrp="1"/>
          </p:cNvSpPr>
          <p:nvPr>
            <p:ph type="ftr" sz="quarter" idx="11"/>
          </p:nvPr>
        </p:nvSpPr>
        <p:spPr/>
        <p:txBody>
          <a:bodyPr/>
          <a:lstStyle/>
          <a:p>
            <a:pPr algn="r"/>
            <a:r>
              <a:rPr lang="de-CH" dirty="0"/>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431799" y="1520824"/>
            <a:ext cx="4068763" cy="2592000"/>
          </a:xfrm>
        </p:spPr>
        <p:txBody>
          <a:bodyPr/>
          <a:lstStyle/>
          <a:p>
            <a:r>
              <a:rPr lang="de-DE"/>
              <a:t>Bild durch Klicken auf Symbol hinzufügen</a:t>
            </a:r>
            <a:endParaRPr lang="de-CH"/>
          </a:p>
        </p:txBody>
      </p:sp>
      <p:sp>
        <p:nvSpPr>
          <p:cNvPr id="8" name="Bildplatzhalter 6"/>
          <p:cNvSpPr>
            <a:spLocks noGrp="1"/>
          </p:cNvSpPr>
          <p:nvPr>
            <p:ph type="pic" sz="quarter" idx="14"/>
          </p:nvPr>
        </p:nvSpPr>
        <p:spPr>
          <a:xfrm>
            <a:off x="4643437" y="1520825"/>
            <a:ext cx="4068763" cy="2592000"/>
          </a:xfrm>
        </p:spPr>
        <p:txBody>
          <a:bodyPr/>
          <a:lstStyle/>
          <a:p>
            <a:r>
              <a:rPr lang="de-DE"/>
              <a:t>Bild durch Klicken auf Symbol hinzufügen</a:t>
            </a:r>
            <a:endParaRPr lang="de-CH"/>
          </a:p>
        </p:txBody>
      </p:sp>
      <p:sp>
        <p:nvSpPr>
          <p:cNvPr id="9" name="Textplatzhalter 8"/>
          <p:cNvSpPr>
            <a:spLocks noGrp="1"/>
          </p:cNvSpPr>
          <p:nvPr>
            <p:ph type="body" sz="quarter" idx="15"/>
          </p:nvPr>
        </p:nvSpPr>
        <p:spPr>
          <a:xfrm>
            <a:off x="431800" y="4221088"/>
            <a:ext cx="4068763" cy="1836180"/>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0" name="Textplatzhalter 8"/>
          <p:cNvSpPr>
            <a:spLocks noGrp="1"/>
          </p:cNvSpPr>
          <p:nvPr>
            <p:ph type="body" sz="quarter" idx="16"/>
          </p:nvPr>
        </p:nvSpPr>
        <p:spPr>
          <a:xfrm>
            <a:off x="4643437" y="4221088"/>
            <a:ext cx="4068763" cy="1836180"/>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0635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CH" dirty="0"/>
              <a:t>Shorttitle, Name</a:t>
            </a:r>
          </a:p>
        </p:txBody>
      </p:sp>
      <p:sp>
        <p:nvSpPr>
          <p:cNvPr id="4" name="Fußzeilenplatzhalter 3"/>
          <p:cNvSpPr>
            <a:spLocks noGrp="1"/>
          </p:cNvSpPr>
          <p:nvPr>
            <p:ph type="ftr" sz="quarter" idx="11"/>
          </p:nvPr>
        </p:nvSpPr>
        <p:spPr/>
        <p:txBody>
          <a:bodyPr/>
          <a:lstStyle/>
          <a:p>
            <a:pPr algn="r"/>
            <a:r>
              <a:rPr lang="de-CH" dirty="0"/>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431800" y="1520824"/>
            <a:ext cx="2663826" cy="3276000"/>
          </a:xfrm>
        </p:spPr>
        <p:txBody>
          <a:bodyPr/>
          <a:lstStyle/>
          <a:p>
            <a:r>
              <a:rPr lang="de-DE"/>
              <a:t>Bild durch Klicken auf Symbol hinzufügen</a:t>
            </a:r>
            <a:endParaRPr lang="de-CH"/>
          </a:p>
        </p:txBody>
      </p:sp>
      <p:sp>
        <p:nvSpPr>
          <p:cNvPr id="9" name="Textplatzhalter 8"/>
          <p:cNvSpPr>
            <a:spLocks noGrp="1"/>
          </p:cNvSpPr>
          <p:nvPr>
            <p:ph type="body" sz="quarter" idx="15"/>
          </p:nvPr>
        </p:nvSpPr>
        <p:spPr>
          <a:xfrm>
            <a:off x="431800" y="4901714"/>
            <a:ext cx="2663825" cy="115555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Bildplatzhalter 6"/>
          <p:cNvSpPr>
            <a:spLocks noGrp="1"/>
          </p:cNvSpPr>
          <p:nvPr>
            <p:ph type="pic" sz="quarter" idx="16"/>
          </p:nvPr>
        </p:nvSpPr>
        <p:spPr>
          <a:xfrm>
            <a:off x="3240088" y="1520825"/>
            <a:ext cx="2663826" cy="3276000"/>
          </a:xfrm>
        </p:spPr>
        <p:txBody>
          <a:bodyPr/>
          <a:lstStyle/>
          <a:p>
            <a:r>
              <a:rPr lang="de-DE"/>
              <a:t>Bild durch Klicken auf Symbol hinzufügen</a:t>
            </a:r>
            <a:endParaRPr lang="de-CH"/>
          </a:p>
        </p:txBody>
      </p:sp>
      <p:sp>
        <p:nvSpPr>
          <p:cNvPr id="12" name="Textplatzhalter 8"/>
          <p:cNvSpPr>
            <a:spLocks noGrp="1"/>
          </p:cNvSpPr>
          <p:nvPr>
            <p:ph type="body" sz="quarter" idx="17"/>
          </p:nvPr>
        </p:nvSpPr>
        <p:spPr>
          <a:xfrm>
            <a:off x="3240088" y="4901715"/>
            <a:ext cx="2663825" cy="115555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3" name="Bildplatzhalter 6"/>
          <p:cNvSpPr>
            <a:spLocks noGrp="1"/>
          </p:cNvSpPr>
          <p:nvPr>
            <p:ph type="pic" sz="quarter" idx="18"/>
          </p:nvPr>
        </p:nvSpPr>
        <p:spPr>
          <a:xfrm>
            <a:off x="6048374" y="1524273"/>
            <a:ext cx="2663826" cy="3276000"/>
          </a:xfrm>
        </p:spPr>
        <p:txBody>
          <a:bodyPr/>
          <a:lstStyle/>
          <a:p>
            <a:r>
              <a:rPr lang="de-DE"/>
              <a:t>Bild durch Klicken auf Symbol hinzufügen</a:t>
            </a:r>
            <a:endParaRPr lang="de-CH"/>
          </a:p>
        </p:txBody>
      </p:sp>
      <p:sp>
        <p:nvSpPr>
          <p:cNvPr id="14" name="Textplatzhalter 8"/>
          <p:cNvSpPr>
            <a:spLocks noGrp="1"/>
          </p:cNvSpPr>
          <p:nvPr>
            <p:ph type="body" sz="quarter" idx="19"/>
          </p:nvPr>
        </p:nvSpPr>
        <p:spPr>
          <a:xfrm>
            <a:off x="6048374" y="4905163"/>
            <a:ext cx="2663825" cy="115555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56505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CH" dirty="0"/>
              <a:t>Shorttitle, Name</a:t>
            </a:r>
          </a:p>
        </p:txBody>
      </p:sp>
      <p:sp>
        <p:nvSpPr>
          <p:cNvPr id="4" name="Fußzeilenplatzhalter 3"/>
          <p:cNvSpPr>
            <a:spLocks noGrp="1"/>
          </p:cNvSpPr>
          <p:nvPr>
            <p:ph type="ftr" sz="quarter" idx="11"/>
          </p:nvPr>
        </p:nvSpPr>
        <p:spPr/>
        <p:txBody>
          <a:bodyPr/>
          <a:lstStyle/>
          <a:p>
            <a:pPr algn="r"/>
            <a:r>
              <a:rPr lang="de-CH" dirty="0"/>
              <a:t>Universität Basel</a:t>
            </a:r>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431800" y="404813"/>
            <a:ext cx="8280400" cy="4572359"/>
          </a:xfrm>
        </p:spPr>
        <p:txBody>
          <a:bodyPr/>
          <a:lstStyle/>
          <a:p>
            <a:r>
              <a:rPr lang="de-DE"/>
              <a:t>Bild durch Klicken auf Symbol hinzufügen</a:t>
            </a:r>
            <a:endParaRPr lang="de-CH" dirty="0"/>
          </a:p>
        </p:txBody>
      </p:sp>
      <p:sp>
        <p:nvSpPr>
          <p:cNvPr id="9" name="Textplatzhalter 8"/>
          <p:cNvSpPr>
            <a:spLocks noGrp="1"/>
          </p:cNvSpPr>
          <p:nvPr>
            <p:ph type="body" sz="quarter" idx="14"/>
          </p:nvPr>
        </p:nvSpPr>
        <p:spPr>
          <a:xfrm>
            <a:off x="431540" y="5013176"/>
            <a:ext cx="8280400" cy="612044"/>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400124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ld (Vollfläche)">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0"/>
            <a:ext cx="9144000" cy="6858000"/>
          </a:xfrm>
        </p:spPr>
        <p:txBody>
          <a:bodyPr/>
          <a:lstStyle/>
          <a:p>
            <a:r>
              <a:rPr lang="de-DE"/>
              <a:t>Bild durch Klicken auf Symbol hinzufügen</a:t>
            </a:r>
            <a:endParaRPr lang="de-CH" dirty="0"/>
          </a:p>
        </p:txBody>
      </p:sp>
    </p:spTree>
    <p:extLst>
      <p:ext uri="{BB962C8B-B14F-4D97-AF65-F5344CB8AC3E}">
        <p14:creationId xmlns:p14="http://schemas.microsoft.com/office/powerpoint/2010/main" val="1005280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6" name="Datumsplatzhalter 5"/>
          <p:cNvSpPr>
            <a:spLocks noGrp="1"/>
          </p:cNvSpPr>
          <p:nvPr>
            <p:ph type="dt" sz="half" idx="10"/>
          </p:nvPr>
        </p:nvSpPr>
        <p:spPr/>
        <p:txBody>
          <a:bodyPr/>
          <a:lstStyle/>
          <a:p>
            <a:r>
              <a:rPr lang="de-CH" dirty="0"/>
              <a:t>Shorttitle, Name</a:t>
            </a:r>
          </a:p>
        </p:txBody>
      </p:sp>
      <p:sp>
        <p:nvSpPr>
          <p:cNvPr id="7" name="Fußzeilenplatzhalter 6"/>
          <p:cNvSpPr>
            <a:spLocks noGrp="1"/>
          </p:cNvSpPr>
          <p:nvPr>
            <p:ph type="ftr" sz="quarter" idx="11"/>
          </p:nvPr>
        </p:nvSpPr>
        <p:spPr/>
        <p:txBody>
          <a:bodyPr/>
          <a:lstStyle/>
          <a:p>
            <a:pPr algn="r"/>
            <a:r>
              <a:rPr lang="de-CH" dirty="0"/>
              <a:t>Universität Basel</a:t>
            </a:r>
          </a:p>
        </p:txBody>
      </p:sp>
      <p:sp>
        <p:nvSpPr>
          <p:cNvPr id="8" name="Foliennummernplatzhalter 7"/>
          <p:cNvSpPr>
            <a:spLocks noGrp="1"/>
          </p:cNvSpPr>
          <p:nvPr>
            <p:ph type="sldNum" sz="quarter" idx="12"/>
          </p:nvPr>
        </p:nvSpPr>
        <p:spPr/>
        <p:txBody>
          <a:bodyPr/>
          <a:lstStyle/>
          <a:p>
            <a:fld id="{B3811826-9277-4232-A2B5-17D05DFC7392}" type="slidenum">
              <a:rPr lang="de-CH" smtClean="0"/>
              <a:pPr/>
              <a:t>‹Nr.›</a:t>
            </a:fld>
            <a:endParaRPr lang="de-CH" dirty="0"/>
          </a:p>
        </p:txBody>
      </p:sp>
    </p:spTree>
    <p:extLst>
      <p:ext uri="{BB962C8B-B14F-4D97-AF65-F5344CB8AC3E}">
        <p14:creationId xmlns:p14="http://schemas.microsoft.com/office/powerpoint/2010/main" val="4203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31800" y="404813"/>
            <a:ext cx="8280400" cy="755936"/>
          </a:xfrm>
          <a:prstGeom prst="rect">
            <a:avLst/>
          </a:prstGeom>
        </p:spPr>
        <p:txBody>
          <a:bodyPr vert="horz" lIns="0" tIns="0" rIns="0" bIns="0" rtlCol="0" anchor="t" anchorCtr="0">
            <a:noAutofit/>
          </a:bodyPr>
          <a:lstStyle/>
          <a:p>
            <a:r>
              <a:rPr lang="de-CH" dirty="0"/>
              <a:t>Titelmasterformat durch Klicken bearbeiten</a:t>
            </a:r>
          </a:p>
        </p:txBody>
      </p:sp>
      <p:sp>
        <p:nvSpPr>
          <p:cNvPr id="3" name="Textplatzhalter 2"/>
          <p:cNvSpPr>
            <a:spLocks noGrp="1"/>
          </p:cNvSpPr>
          <p:nvPr>
            <p:ph type="body" idx="1"/>
          </p:nvPr>
        </p:nvSpPr>
        <p:spPr>
          <a:xfrm>
            <a:off x="432000" y="1520826"/>
            <a:ext cx="8280200" cy="4716462"/>
          </a:xfrm>
          <a:prstGeom prst="rect">
            <a:avLst/>
          </a:prstGeom>
        </p:spPr>
        <p:txBody>
          <a:bodyPr vert="horz" lIns="0" tIns="0" rIns="0" bIns="0" rtlCol="0">
            <a:no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Datumsplatzhalter 3"/>
          <p:cNvSpPr>
            <a:spLocks noGrp="1"/>
          </p:cNvSpPr>
          <p:nvPr>
            <p:ph type="dt" sz="half" idx="2"/>
          </p:nvPr>
        </p:nvSpPr>
        <p:spPr>
          <a:xfrm>
            <a:off x="431800" y="6524626"/>
            <a:ext cx="2159000" cy="180000"/>
          </a:xfrm>
          <a:prstGeom prst="rect">
            <a:avLst/>
          </a:prstGeom>
        </p:spPr>
        <p:txBody>
          <a:bodyPr vert="horz" lIns="0" tIns="21600" rIns="0" bIns="0" rtlCol="0" anchor="t" anchorCtr="0"/>
          <a:lstStyle>
            <a:lvl1pPr algn="l">
              <a:defRPr sz="1000">
                <a:solidFill>
                  <a:schemeClr val="tx1"/>
                </a:solidFill>
              </a:defRPr>
            </a:lvl1pPr>
          </a:lstStyle>
          <a:p>
            <a:r>
              <a:rPr lang="de-CH" dirty="0"/>
              <a:t>Shorttitle, Name</a:t>
            </a:r>
          </a:p>
        </p:txBody>
      </p:sp>
      <p:sp>
        <p:nvSpPr>
          <p:cNvPr id="5" name="Fußzeilenplatzhalter 4"/>
          <p:cNvSpPr>
            <a:spLocks noGrp="1"/>
          </p:cNvSpPr>
          <p:nvPr>
            <p:ph type="ftr" sz="quarter" idx="3"/>
          </p:nvPr>
        </p:nvSpPr>
        <p:spPr>
          <a:xfrm>
            <a:off x="6444208" y="6525344"/>
            <a:ext cx="1908212" cy="180000"/>
          </a:xfrm>
          <a:prstGeom prst="rect">
            <a:avLst/>
          </a:prstGeom>
        </p:spPr>
        <p:txBody>
          <a:bodyPr vert="horz" lIns="0" tIns="21600" rIns="0" bIns="0" rtlCol="0" anchor="t" anchorCtr="0"/>
          <a:lstStyle>
            <a:lvl1pPr algn="ctr">
              <a:defRPr sz="1000" b="1">
                <a:solidFill>
                  <a:schemeClr val="tx1"/>
                </a:solidFill>
              </a:defRPr>
            </a:lvl1pPr>
          </a:lstStyle>
          <a:p>
            <a:pPr algn="r"/>
            <a:r>
              <a:rPr lang="de-CH" dirty="0"/>
              <a:t>Universität Basel</a:t>
            </a:r>
          </a:p>
        </p:txBody>
      </p:sp>
      <p:sp>
        <p:nvSpPr>
          <p:cNvPr id="6" name="Foliennummernplatzhalter 5"/>
          <p:cNvSpPr>
            <a:spLocks noGrp="1"/>
          </p:cNvSpPr>
          <p:nvPr>
            <p:ph type="sldNum" sz="quarter" idx="4"/>
          </p:nvPr>
        </p:nvSpPr>
        <p:spPr>
          <a:xfrm>
            <a:off x="8460432" y="6525344"/>
            <a:ext cx="252028" cy="144016"/>
          </a:xfrm>
          <a:prstGeom prst="rect">
            <a:avLst/>
          </a:prstGeom>
        </p:spPr>
        <p:txBody>
          <a:bodyPr vert="horz" lIns="0" tIns="21600" rIns="0" bIns="0" rtlCol="0" anchor="t" anchorCtr="0"/>
          <a:lstStyle>
            <a:lvl1pPr algn="r">
              <a:defRPr sz="1000">
                <a:solidFill>
                  <a:schemeClr val="tx1"/>
                </a:solidFill>
              </a:defRPr>
            </a:lvl1pPr>
          </a:lstStyle>
          <a:p>
            <a:fld id="{1AD40559-35D8-9A4B-A99A-84DBA8BE499F}" type="slidenum">
              <a:rPr lang="de-CH" smtClean="0"/>
              <a:pPr/>
              <a:t>‹Nr.›</a:t>
            </a:fld>
            <a:endParaRPr lang="de-CH" dirty="0"/>
          </a:p>
        </p:txBody>
      </p:sp>
      <p:cxnSp>
        <p:nvCxnSpPr>
          <p:cNvPr id="10" name="Gerade Verbindung 9"/>
          <p:cNvCxnSpPr/>
          <p:nvPr/>
        </p:nvCxnSpPr>
        <p:spPr>
          <a:xfrm>
            <a:off x="432000" y="6453188"/>
            <a:ext cx="8280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0734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8" r:id="rId5"/>
    <p:sldLayoutId id="2147483659" r:id="rId6"/>
    <p:sldLayoutId id="2147483660" r:id="rId7"/>
    <p:sldLayoutId id="2147483661" r:id="rId8"/>
    <p:sldLayoutId id="2147483654" r:id="rId9"/>
    <p:sldLayoutId id="2147483655" r:id="rId10"/>
    <p:sldLayoutId id="2147483662" r:id="rId11"/>
    <p:sldLayoutId id="2147483675" r:id="rId12"/>
    <p:sldLayoutId id="2147483676" r:id="rId13"/>
  </p:sldLayoutIdLst>
  <p:hf hdr="0" dt="0"/>
  <p:txStyles>
    <p:title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p:titleStyle>
    <p:bodyStyle>
      <a:lvl1pPr marL="0" indent="0" algn="l" defTabSz="914400" rtl="0" eaLnBrk="1" latinLnBrk="0" hangingPunct="1">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Arial"/>
                <a:cs typeface="Arial"/>
              </a:defRPr>
            </a:lvl1pPr>
          </a:lstStyle>
          <a:p>
            <a:r>
              <a:rPr lang="de-DE" dirty="0"/>
              <a:t>Shorttitle, Name</a:t>
            </a:r>
          </a:p>
        </p:txBody>
      </p:sp>
      <p:sp>
        <p:nvSpPr>
          <p:cNvPr id="5" name="Fußzeilenplatzhalter 4"/>
          <p:cNvSpPr>
            <a:spLocks noGrp="1"/>
          </p:cNvSpPr>
          <p:nvPr>
            <p:ph type="ftr" sz="quarter" idx="3"/>
          </p:nvPr>
        </p:nvSpPr>
        <p:spPr>
          <a:xfrm>
            <a:off x="5292080" y="6345324"/>
            <a:ext cx="2895600" cy="365125"/>
          </a:xfrm>
          <a:prstGeom prst="rect">
            <a:avLst/>
          </a:prstGeom>
        </p:spPr>
        <p:txBody>
          <a:bodyPr vert="horz" lIns="91440" tIns="45720" rIns="91440" bIns="45720" rtlCol="0" anchor="ctr"/>
          <a:lstStyle>
            <a:lvl1pPr algn="ctr">
              <a:defRPr sz="1000" b="1">
                <a:solidFill>
                  <a:schemeClr val="tx1">
                    <a:tint val="75000"/>
                  </a:schemeClr>
                </a:solidFill>
                <a:latin typeface="Arial"/>
                <a:cs typeface="Arial"/>
              </a:defRPr>
            </a:lvl1pPr>
          </a:lstStyle>
          <a:p>
            <a:r>
              <a:rPr lang="de-DE" dirty="0"/>
              <a:t>Universität Basel</a:t>
            </a:r>
          </a:p>
        </p:txBody>
      </p:sp>
      <p:sp>
        <p:nvSpPr>
          <p:cNvPr id="6" name="Foliennummernplatzhalter 5"/>
          <p:cNvSpPr>
            <a:spLocks noGrp="1"/>
          </p:cNvSpPr>
          <p:nvPr>
            <p:ph type="sldNum" sz="quarter" idx="4"/>
          </p:nvPr>
        </p:nvSpPr>
        <p:spPr>
          <a:xfrm>
            <a:off x="8316416" y="6356350"/>
            <a:ext cx="370384"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7696BDFF-494B-604D-86C9-62B6D5131711}" type="slidenum">
              <a:rPr lang="de-DE" smtClean="0"/>
              <a:pPr/>
              <a:t>‹Nr.›</a:t>
            </a:fld>
            <a:endParaRPr lang="de-DE" dirty="0"/>
          </a:p>
        </p:txBody>
      </p:sp>
    </p:spTree>
    <p:extLst>
      <p:ext uri="{BB962C8B-B14F-4D97-AF65-F5344CB8AC3E}">
        <p14:creationId xmlns:p14="http://schemas.microsoft.com/office/powerpoint/2010/main" val="838862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diversity-psychologie@unibas.ch" TargetMode="External"/><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mailto:personalintegrity@unibas.ch"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tiff"/><Relationship Id="rId5" Type="http://schemas.openxmlformats.org/officeDocument/2006/relationships/image" Target="../media/image14.tiff"/><Relationship Id="rId4" Type="http://schemas.openxmlformats.org/officeDocument/2006/relationships/hyperlink" Target="https://fg-psychologie.unibas.ch/de/hom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www.mobile.unibas.ch/" TargetMode="Externa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hyperlink" Target="mailto:Muste.Muster@Stud.unibas.ch"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unsplash.com/@rick_rothenberg?utm_source=unsplash&amp;utm_medium=referral&amp;utm_content=creditCopyText" TargetMode="External"/><Relationship Id="rId7"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hyperlink" Target="https://unsplash.com/s/photos/image-illustration?utm_source=unsplash&amp;utm_medium=referral&amp;utm_content=creditCopyText" TargetMode="External"/><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rick_rothenberg?utm_source=unsplash&amp;utm_medium=referral&amp;utm_content=creditCopyTex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unsplash.com/s/photos/image-illustration?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unsplash.com/@rick_rothenberg?utm_source=unsplash&amp;utm_medium=referral&amp;utm_content=creditCopyTex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unsplash.com/s/photos/image-illustration?utm_source=unsplash&amp;utm_medium=referral&amp;utm_content=creditCopyTex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instagram.com/fg_psychologie/"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hyperlink" Target="https://fg-psychologie.unibas.ch/d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mailto:studiendekanat-psychologie@unibas.ch"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mailto:It-support-psycho@unibas.ch" TargetMode="External"/><Relationship Id="rId1" Type="http://schemas.openxmlformats.org/officeDocument/2006/relationships/slideLayout" Target="../slideLayouts/slideLayout3.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el 1">
            <a:extLst>
              <a:ext uri="{FF2B5EF4-FFF2-40B4-BE49-F238E27FC236}">
                <a16:creationId xmlns:a16="http://schemas.microsoft.com/office/drawing/2014/main" id="{A62AD675-2D4D-07B8-CD9C-5D6250585359}"/>
              </a:ext>
            </a:extLst>
          </p:cNvPr>
          <p:cNvSpPr>
            <a:spLocks noGrp="1"/>
          </p:cNvSpPr>
          <p:nvPr>
            <p:ph type="ctrTitle"/>
          </p:nvPr>
        </p:nvSpPr>
        <p:spPr>
          <a:xfrm>
            <a:off x="971550" y="1376363"/>
            <a:ext cx="7772400" cy="1044575"/>
          </a:xfrm>
        </p:spPr>
        <p:txBody>
          <a:bodyPr/>
          <a:lstStyle/>
          <a:p>
            <a:pPr eaLnBrk="1" hangingPunct="1"/>
            <a:r>
              <a:rPr lang="de-CH" altLang="de-DE">
                <a:ea typeface="ＭＳ Ｐゴシック" panose="020B0600070205080204" pitchFamily="34" charset="-128"/>
              </a:rPr>
              <a:t>Ihr</a:t>
            </a:r>
            <a:br>
              <a:rPr lang="de-CH" altLang="de-DE">
                <a:ea typeface="ＭＳ Ｐゴシック" panose="020B0600070205080204" pitchFamily="34" charset="-128"/>
              </a:rPr>
            </a:br>
            <a:r>
              <a:rPr lang="de-CH" altLang="de-DE">
                <a:ea typeface="ＭＳ Ｐゴシック" panose="020B0600070205080204" pitchFamily="34" charset="-128"/>
              </a:rPr>
              <a:t>Psychologiestudium</a:t>
            </a:r>
          </a:p>
        </p:txBody>
      </p:sp>
      <p:sp>
        <p:nvSpPr>
          <p:cNvPr id="14338" name="Untertitel 2">
            <a:extLst>
              <a:ext uri="{FF2B5EF4-FFF2-40B4-BE49-F238E27FC236}">
                <a16:creationId xmlns:a16="http://schemas.microsoft.com/office/drawing/2014/main" id="{4E731CDD-7FBC-F602-2026-BA711F299970}"/>
              </a:ext>
            </a:extLst>
          </p:cNvPr>
          <p:cNvSpPr>
            <a:spLocks noGrp="1"/>
          </p:cNvSpPr>
          <p:nvPr>
            <p:ph type="subTitle" idx="1"/>
          </p:nvPr>
        </p:nvSpPr>
        <p:spPr>
          <a:xfrm>
            <a:off x="971550" y="2565400"/>
            <a:ext cx="6800850" cy="323850"/>
          </a:xfrm>
        </p:spPr>
        <p:txBody>
          <a:bodyPr/>
          <a:lstStyle/>
          <a:p>
            <a:pPr eaLnBrk="1" hangingPunct="1"/>
            <a:r>
              <a:rPr lang="de-CH" altLang="de-DE" dirty="0">
                <a:ea typeface="ＭＳ Ｐゴシック" panose="020B0600070205080204" pitchFamily="34" charset="-128"/>
              </a:rPr>
              <a:t>Studiendekanat, Herbstsemester 2026</a:t>
            </a:r>
          </a:p>
        </p:txBody>
      </p:sp>
      <p:pic>
        <p:nvPicPr>
          <p:cNvPr id="14339" name="Bildplatzhalter 3">
            <a:extLst>
              <a:ext uri="{FF2B5EF4-FFF2-40B4-BE49-F238E27FC236}">
                <a16:creationId xmlns:a16="http://schemas.microsoft.com/office/drawing/2014/main" id="{A3667654-29BF-F092-292E-17534CDBB955}"/>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8704" b="18704"/>
          <a:stretch>
            <a:fillRect/>
          </a:stretch>
        </p: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ea typeface="ＭＳ Ｐゴシック" panose="020B0600070205080204" pitchFamily="34" charset="-128"/>
              </a:rPr>
              <a:t>Universität Basel</a:t>
            </a:r>
            <a:br>
              <a:rPr lang="de-DE" altLang="de-DE" dirty="0">
                <a:ea typeface="ＭＳ Ｐゴシック" panose="020B0600070205080204" pitchFamily="34" charset="-128"/>
              </a:rPr>
            </a:br>
            <a:endParaRPr lang="de-CH" dirty="0"/>
          </a:p>
        </p:txBody>
      </p:sp>
      <p:sp>
        <p:nvSpPr>
          <p:cNvPr id="3" name="Inhaltsplatzhalter 2"/>
          <p:cNvSpPr>
            <a:spLocks noGrp="1"/>
          </p:cNvSpPr>
          <p:nvPr>
            <p:ph idx="1"/>
          </p:nvPr>
        </p:nvSpPr>
        <p:spPr>
          <a:xfrm>
            <a:off x="432000" y="1628800"/>
            <a:ext cx="8280200" cy="4716462"/>
          </a:xfrm>
        </p:spPr>
        <p:txBody>
          <a:bodyPr/>
          <a:lstStyle/>
          <a:p>
            <a:r>
              <a:rPr lang="de-DE" altLang="de-DE" b="1" dirty="0">
                <a:ea typeface="ＭＳ Ｐゴシック" panose="020B0600070205080204" pitchFamily="34" charset="-128"/>
              </a:rPr>
              <a:t>Studiensekretariat/Sozialberatung</a:t>
            </a:r>
            <a:r>
              <a:rPr lang="de-DE" altLang="de-DE" b="1" dirty="0">
                <a:solidFill>
                  <a:srgbClr val="FF0000"/>
                </a:solidFill>
                <a:ea typeface="ＭＳ Ｐゴシック" panose="020B0600070205080204" pitchFamily="34" charset="-128"/>
              </a:rPr>
              <a:t> </a:t>
            </a:r>
            <a:br>
              <a:rPr lang="de-DE" altLang="de-DE" b="1" dirty="0">
                <a:solidFill>
                  <a:srgbClr val="FF0000"/>
                </a:solidFill>
                <a:ea typeface="ＭＳ Ｐゴシック" panose="020B0600070205080204" pitchFamily="34" charset="-128"/>
              </a:rPr>
            </a:br>
            <a:endParaRPr lang="de-DE" altLang="de-DE" b="1" dirty="0">
              <a:solidFill>
                <a:srgbClr val="FF0000"/>
              </a:solidFill>
              <a:ea typeface="ＭＳ Ｐゴシック" panose="020B0600070205080204" pitchFamily="34" charset="-128"/>
            </a:endParaRPr>
          </a:p>
          <a:p>
            <a:pPr marL="285750" indent="-285750">
              <a:buFont typeface="Symbol" pitchFamily="2" charset="2"/>
              <a:buChar char="-"/>
            </a:pPr>
            <a:r>
              <a:rPr lang="de-DE" altLang="de-DE" dirty="0">
                <a:ea typeface="ＭＳ Ｐゴシック" panose="020B0600070205080204" pitchFamily="34" charset="-128"/>
              </a:rPr>
              <a:t>Immatrikulation/Exmatrikulation</a:t>
            </a:r>
          </a:p>
          <a:p>
            <a:pPr marL="285750" indent="-285750">
              <a:buFont typeface="Symbol" pitchFamily="2" charset="2"/>
              <a:buChar char="-"/>
            </a:pPr>
            <a:r>
              <a:rPr lang="de-DE" altLang="de-DE" dirty="0">
                <a:ea typeface="ＭＳ Ｐゴシック" panose="020B0600070205080204" pitchFamily="34" charset="-128"/>
              </a:rPr>
              <a:t>Belegen in den Online Services</a:t>
            </a:r>
          </a:p>
          <a:p>
            <a:pPr marL="285750" indent="-285750">
              <a:buFont typeface="Symbol" pitchFamily="2" charset="2"/>
              <a:buChar char="-"/>
            </a:pPr>
            <a:r>
              <a:rPr lang="de-DE" altLang="de-DE" dirty="0">
                <a:ea typeface="ＭＳ Ｐゴシック" panose="020B0600070205080204" pitchFamily="34" charset="-128"/>
              </a:rPr>
              <a:t>Urlaubssemester</a:t>
            </a:r>
          </a:p>
          <a:p>
            <a:pPr marL="285750" indent="-285750">
              <a:buFont typeface="Symbol" pitchFamily="2" charset="2"/>
              <a:buChar char="-"/>
            </a:pPr>
            <a:r>
              <a:rPr lang="de-DE" altLang="de-DE" dirty="0">
                <a:ea typeface="ＭＳ Ｐゴシック" panose="020B0600070205080204" pitchFamily="34" charset="-128"/>
              </a:rPr>
              <a:t>Sozialberatung</a:t>
            </a:r>
          </a:p>
          <a:p>
            <a:pPr marL="285750" indent="-285750">
              <a:buFont typeface="Symbol" pitchFamily="2" charset="2"/>
              <a:buChar char="-"/>
            </a:pPr>
            <a:r>
              <a:rPr lang="de-DE" altLang="de-DE" b="1" dirty="0" err="1">
                <a:ea typeface="ＭＳ Ｐゴシック" panose="020B0600070205080204" pitchFamily="34" charset="-128"/>
              </a:rPr>
              <a:t>St</a:t>
            </a:r>
            <a:r>
              <a:rPr lang="de-DE" altLang="de-DE" dirty="0" err="1">
                <a:ea typeface="ＭＳ Ｐゴシック" panose="020B0600070205080204" pitchFamily="34" charset="-128"/>
              </a:rPr>
              <a:t>udieren</a:t>
            </a:r>
            <a:r>
              <a:rPr lang="de-DE" altLang="de-DE" b="1" dirty="0" err="1">
                <a:ea typeface="ＭＳ Ｐゴシック" panose="020B0600070205080204" pitchFamily="34" charset="-128"/>
              </a:rPr>
              <a:t>o</a:t>
            </a:r>
            <a:r>
              <a:rPr lang="de-DE" altLang="de-DE" dirty="0" err="1">
                <a:ea typeface="ＭＳ Ｐゴシック" panose="020B0600070205080204" pitchFamily="34" charset="-128"/>
              </a:rPr>
              <a:t>hne</a:t>
            </a:r>
            <a:r>
              <a:rPr lang="de-DE" altLang="de-DE" b="1" dirty="0" err="1">
                <a:ea typeface="ＭＳ Ｐゴシック" panose="020B0600070205080204" pitchFamily="34" charset="-128"/>
              </a:rPr>
              <a:t>B</a:t>
            </a:r>
            <a:r>
              <a:rPr lang="de-DE" altLang="de-DE" dirty="0" err="1">
                <a:ea typeface="ＭＳ Ｐゴシック" panose="020B0600070205080204" pitchFamily="34" charset="-128"/>
              </a:rPr>
              <a:t>arrieren</a:t>
            </a:r>
            <a:r>
              <a:rPr lang="de-DE" altLang="de-DE" dirty="0">
                <a:ea typeface="ＭＳ Ｐゴシック" panose="020B0600070205080204" pitchFamily="34" charset="-128"/>
              </a:rPr>
              <a:t> (</a:t>
            </a:r>
            <a:r>
              <a:rPr lang="de-DE" altLang="de-DE" dirty="0" err="1">
                <a:ea typeface="ＭＳ Ｐゴシック" panose="020B0600070205080204" pitchFamily="34" charset="-128"/>
              </a:rPr>
              <a:t>StoB</a:t>
            </a:r>
            <a:r>
              <a:rPr lang="de-DE" altLang="de-DE" dirty="0">
                <a:ea typeface="ＭＳ Ｐゴシック" panose="020B0600070205080204" pitchFamily="34" charset="-128"/>
              </a:rPr>
              <a:t>)</a:t>
            </a:r>
          </a:p>
          <a:p>
            <a:endParaRPr lang="de-DE" altLang="de-DE" b="1" dirty="0">
              <a:ea typeface="ＭＳ Ｐゴシック" panose="020B0600070205080204" pitchFamily="34" charset="-128"/>
            </a:endParaRPr>
          </a:p>
          <a:p>
            <a:r>
              <a:rPr lang="de-DE" altLang="de-DE" b="1" dirty="0">
                <a:ea typeface="ＭＳ Ｐゴシック" panose="020B0600070205080204" pitchFamily="34" charset="-128"/>
              </a:rPr>
              <a:t>	</a:t>
            </a:r>
          </a:p>
          <a:p>
            <a:endParaRPr lang="de-DE" altLang="de-DE" b="1" dirty="0">
              <a:ea typeface="ＭＳ Ｐゴシック" panose="020B0600070205080204" pitchFamily="34" charset="-128"/>
            </a:endParaRPr>
          </a:p>
          <a:p>
            <a:r>
              <a:rPr lang="de-DE" altLang="de-DE" b="1" dirty="0">
                <a:ea typeface="ＭＳ Ｐゴシック" panose="020B0600070205080204" pitchFamily="34" charset="-128"/>
              </a:rPr>
              <a:t>	</a:t>
            </a:r>
            <a:r>
              <a:rPr lang="de-DE" altLang="de-DE" dirty="0">
                <a:ea typeface="ＭＳ Ｐゴシック" panose="020B0600070205080204" pitchFamily="34" charset="-128"/>
              </a:rPr>
              <a:t> https://</a:t>
            </a:r>
            <a:r>
              <a:rPr lang="de-DE" altLang="de-DE" dirty="0" err="1">
                <a:ea typeface="ＭＳ Ｐゴシック" panose="020B0600070205080204" pitchFamily="34" charset="-128"/>
              </a:rPr>
              <a:t>unibas.ch</a:t>
            </a:r>
            <a:r>
              <a:rPr lang="de-DE" altLang="de-DE" dirty="0">
                <a:ea typeface="ＭＳ Ｐゴシック" panose="020B0600070205080204" pitchFamily="34" charset="-128"/>
              </a:rPr>
              <a:t>/de/</a:t>
            </a:r>
            <a:endParaRPr lang="de-DE" altLang="de-DE" b="1" dirty="0">
              <a:ea typeface="ＭＳ Ｐゴシック" panose="020B0600070205080204" pitchFamily="34" charset="-128"/>
            </a:endParaRPr>
          </a:p>
          <a:p>
            <a:endParaRPr lang="de-DE" altLang="de-DE" b="1" dirty="0">
              <a:ea typeface="ＭＳ Ｐゴシック" panose="020B0600070205080204" pitchFamily="34" charset="-128"/>
            </a:endParaRPr>
          </a:p>
        </p:txBody>
      </p:sp>
      <p:sp>
        <p:nvSpPr>
          <p:cNvPr id="10" name="Foliennummernplatzhalter 9"/>
          <p:cNvSpPr>
            <a:spLocks noGrp="1"/>
          </p:cNvSpPr>
          <p:nvPr>
            <p:ph type="sldNum" sz="quarter" idx="12"/>
          </p:nvPr>
        </p:nvSpPr>
        <p:spPr/>
        <p:txBody>
          <a:bodyPr/>
          <a:lstStyle/>
          <a:p>
            <a:fld id="{B3811826-9277-4232-A2B5-17D05DFC7392}" type="slidenum">
              <a:rPr lang="de-CH" smtClean="0"/>
              <a:pPr/>
              <a:t>10</a:t>
            </a:fld>
            <a:endParaRPr lang="de-CH" dirty="0"/>
          </a:p>
        </p:txBody>
      </p:sp>
      <p:sp>
        <p:nvSpPr>
          <p:cNvPr id="6" name="Datumsplatzhalter 3">
            <a:extLst>
              <a:ext uri="{FF2B5EF4-FFF2-40B4-BE49-F238E27FC236}">
                <a16:creationId xmlns:a16="http://schemas.microsoft.com/office/drawing/2014/main" id="{F12EFE9A-31C7-7A45-8537-D966AFDBF76C}"/>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2929344F-EB98-6441-B01B-AB4E6C5E0976}"/>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pic>
        <p:nvPicPr>
          <p:cNvPr id="9" name="Picture 8" descr="A picture containing sky, outdoor, road, colonnade&#10;&#10;Description automatically generated">
            <a:extLst>
              <a:ext uri="{FF2B5EF4-FFF2-40B4-BE49-F238E27FC236}">
                <a16:creationId xmlns:a16="http://schemas.microsoft.com/office/drawing/2014/main" id="{E72C6F3A-C87D-D840-9588-69F869842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250608"/>
            <a:ext cx="4208595" cy="2114496"/>
          </a:xfrm>
          <a:prstGeom prst="rect">
            <a:avLst/>
          </a:prstGeom>
        </p:spPr>
      </p:pic>
      <p:pic>
        <p:nvPicPr>
          <p:cNvPr id="12" name="Grafik 11">
            <a:extLst>
              <a:ext uri="{FF2B5EF4-FFF2-40B4-BE49-F238E27FC236}">
                <a16:creationId xmlns:a16="http://schemas.microsoft.com/office/drawing/2014/main" id="{FFD9DFB8-1E3C-754A-8B80-264D5A036C84}"/>
              </a:ext>
            </a:extLst>
          </p:cNvPr>
          <p:cNvPicPr>
            <a:picLocks noChangeAspect="1"/>
          </p:cNvPicPr>
          <p:nvPr/>
        </p:nvPicPr>
        <p:blipFill>
          <a:blip r:embed="rId3"/>
          <a:stretch>
            <a:fillRect/>
          </a:stretch>
        </p:blipFill>
        <p:spPr>
          <a:xfrm>
            <a:off x="827584" y="4326421"/>
            <a:ext cx="401464" cy="401464"/>
          </a:xfrm>
          <a:prstGeom prst="rect">
            <a:avLst/>
          </a:prstGeom>
        </p:spPr>
      </p:pic>
    </p:spTree>
    <p:extLst>
      <p:ext uri="{BB962C8B-B14F-4D97-AF65-F5344CB8AC3E}">
        <p14:creationId xmlns:p14="http://schemas.microsoft.com/office/powerpoint/2010/main" val="1310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1">
            <a:extLst>
              <a:ext uri="{FF2B5EF4-FFF2-40B4-BE49-F238E27FC236}">
                <a16:creationId xmlns:a16="http://schemas.microsoft.com/office/drawing/2014/main" id="{138428CF-C30F-A459-6D38-F4E6C46E3C28}"/>
              </a:ext>
            </a:extLst>
          </p:cNvPr>
          <p:cNvSpPr>
            <a:spLocks noGrp="1"/>
          </p:cNvSpPr>
          <p:nvPr>
            <p:ph type="title"/>
          </p:nvPr>
        </p:nvSpPr>
        <p:spPr/>
        <p:txBody>
          <a:bodyPr/>
          <a:lstStyle/>
          <a:p>
            <a:r>
              <a:rPr lang="de-DE" altLang="de-DE" dirty="0">
                <a:ea typeface="ＭＳ Ｐゴシック" panose="020B0600070205080204" pitchFamily="34" charset="-128"/>
              </a:rPr>
              <a:t>Studienberatung der Universität Basel</a:t>
            </a:r>
            <a:br>
              <a:rPr lang="de-DE" altLang="de-DE" dirty="0">
                <a:ea typeface="ＭＳ Ｐゴシック" panose="020B0600070205080204" pitchFamily="34" charset="-128"/>
              </a:rPr>
            </a:br>
            <a:endParaRPr lang="de-DE" altLang="de-DE" dirty="0">
              <a:ea typeface="ＭＳ Ｐゴシック" panose="020B0600070205080204" pitchFamily="34" charset="-128"/>
            </a:endParaRPr>
          </a:p>
        </p:txBody>
      </p:sp>
      <p:sp>
        <p:nvSpPr>
          <p:cNvPr id="24578" name="Inhaltsplatzhalter 2">
            <a:extLst>
              <a:ext uri="{FF2B5EF4-FFF2-40B4-BE49-F238E27FC236}">
                <a16:creationId xmlns:a16="http://schemas.microsoft.com/office/drawing/2014/main" id="{40C38AE9-02B5-D353-71BF-12504963841A}"/>
              </a:ext>
            </a:extLst>
          </p:cNvPr>
          <p:cNvSpPr>
            <a:spLocks noGrp="1"/>
          </p:cNvSpPr>
          <p:nvPr>
            <p:ph idx="1"/>
          </p:nvPr>
        </p:nvSpPr>
        <p:spPr>
          <a:xfrm>
            <a:off x="432000" y="1124744"/>
            <a:ext cx="8280200" cy="4716462"/>
          </a:xfrm>
        </p:spPr>
        <p:txBody>
          <a:bodyPr/>
          <a:lstStyle/>
          <a:p>
            <a:r>
              <a:rPr lang="de-CH" altLang="de-DE" dirty="0">
                <a:ea typeface="ＭＳ Ｐゴシック" panose="020B0600070205080204" pitchFamily="34" charset="-128"/>
              </a:rPr>
              <a:t>Studienwahl, Studiengestaltung, Neuorientierung, Psychologische Beratung</a:t>
            </a:r>
          </a:p>
          <a:p>
            <a:endParaRPr lang="de-CH" altLang="de-DE" dirty="0">
              <a:ea typeface="ＭＳ Ｐゴシック" panose="020B0600070205080204" pitchFamily="34" charset="-128"/>
            </a:endParaRPr>
          </a:p>
          <a:p>
            <a:r>
              <a:rPr lang="de-CH" altLang="de-DE" dirty="0">
                <a:ea typeface="ＭＳ Ｐゴシック" panose="020B0600070205080204" pitchFamily="34" charset="-128"/>
              </a:rPr>
              <a:t>Studienberatung</a:t>
            </a:r>
          </a:p>
          <a:p>
            <a:r>
              <a:rPr lang="de-CH" altLang="de-DE" dirty="0">
                <a:ea typeface="ＭＳ Ｐゴシック" panose="020B0600070205080204" pitchFamily="34" charset="-128"/>
              </a:rPr>
              <a:t>Die Studienberatung Basel bietet Information und individuelle Beratungen, um Studien- und Berufswünsche zu klären, sich mit individuellen Möglichkeiten und Grenzen auseinanderzusetzen, persönliche Laufbahnziele zu entwickeln, Orientierungs- und Entscheidungskonflikte sowie Fragen betreffend Studienkombination, -wechsel oder -abbruch anzugehen.</a:t>
            </a:r>
          </a:p>
          <a:p>
            <a:endParaRPr lang="de-CH" altLang="de-DE" dirty="0">
              <a:ea typeface="ＭＳ Ｐゴシック" panose="020B0600070205080204" pitchFamily="34" charset="-128"/>
            </a:endParaRPr>
          </a:p>
          <a:p>
            <a:r>
              <a:rPr lang="de-CH" altLang="de-DE" dirty="0">
                <a:ea typeface="ＭＳ Ｐゴシック" panose="020B0600070205080204" pitchFamily="34" charset="-128"/>
              </a:rPr>
              <a:t>Die Entscheidungsfragen können die Wahl eines geeigneten Bachelor- oder Masterstudiums wie auch die eines Weiterbildungsangebots nach dem Studienabschluss betreffen. </a:t>
            </a:r>
          </a:p>
          <a:p>
            <a:endParaRPr lang="de-CH" altLang="de-DE" dirty="0">
              <a:ea typeface="ＭＳ Ｐゴシック" panose="020B0600070205080204" pitchFamily="34" charset="-128"/>
            </a:endParaRPr>
          </a:p>
          <a:p>
            <a:r>
              <a:rPr lang="de-CH" altLang="de-DE" b="1" dirty="0">
                <a:ea typeface="ＭＳ Ｐゴシック" panose="020B0600070205080204" pitchFamily="34" charset="-128"/>
              </a:rPr>
              <a:t>Die Studienberatung unterstützt zudem bei Schwierigkeiten im Studium und ist Anlaufstelle für Studierende mit persönlichen bzw. psychologischen Problemen</a:t>
            </a:r>
            <a:r>
              <a:rPr lang="de-CH" altLang="de-DE" dirty="0">
                <a:ea typeface="ＭＳ Ｐゴシック" panose="020B0600070205080204" pitchFamily="34" charset="-128"/>
              </a:rPr>
              <a:t>.</a:t>
            </a:r>
          </a:p>
          <a:p>
            <a:endParaRPr lang="de-DE" altLang="de-DE" dirty="0">
              <a:ea typeface="ＭＳ Ｐゴシック" panose="020B0600070205080204" pitchFamily="34" charset="-128"/>
            </a:endParaRPr>
          </a:p>
        </p:txBody>
      </p:sp>
      <p:sp>
        <p:nvSpPr>
          <p:cNvPr id="24579" name="Fußzeilenplatzhalter 3">
            <a:extLst>
              <a:ext uri="{FF2B5EF4-FFF2-40B4-BE49-F238E27FC236}">
                <a16:creationId xmlns:a16="http://schemas.microsoft.com/office/drawing/2014/main" id="{5CF4C41D-3830-C943-1725-B6125FF3EB6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
        <p:nvSpPr>
          <p:cNvPr id="24580" name="Foliennummernplatzhalter 4">
            <a:extLst>
              <a:ext uri="{FF2B5EF4-FFF2-40B4-BE49-F238E27FC236}">
                <a16:creationId xmlns:a16="http://schemas.microsoft.com/office/drawing/2014/main" id="{32D650DB-534D-7C8D-47E1-7BF23FD92A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BB0FDD-8748-A349-995E-A8921C2144BD}" type="slidenum">
              <a:rPr lang="de-CH" altLang="de-DE" smtClean="0"/>
              <a:pPr/>
              <a:t>11</a:t>
            </a:fld>
            <a:endParaRPr lang="de-CH" altLang="de-DE"/>
          </a:p>
        </p:txBody>
      </p:sp>
      <p:sp>
        <p:nvSpPr>
          <p:cNvPr id="2" name="Textfeld 1">
            <a:extLst>
              <a:ext uri="{FF2B5EF4-FFF2-40B4-BE49-F238E27FC236}">
                <a16:creationId xmlns:a16="http://schemas.microsoft.com/office/drawing/2014/main" id="{AAE9A39D-088E-C363-5498-742A01AF74C1}"/>
              </a:ext>
            </a:extLst>
          </p:cNvPr>
          <p:cNvSpPr txBox="1"/>
          <p:nvPr/>
        </p:nvSpPr>
        <p:spPr>
          <a:xfrm>
            <a:off x="724277" y="6500388"/>
            <a:ext cx="0" cy="0"/>
          </a:xfrm>
          <a:prstGeom prst="rect">
            <a:avLst/>
          </a:prstGeom>
          <a:noFill/>
        </p:spPr>
        <p:txBody>
          <a:bodyPr wrap="none" lIns="0" tIns="0" rIns="0" bIns="0" rtlCol="0">
            <a:noAutofit/>
          </a:bodyPr>
          <a:lstStyle/>
          <a:p>
            <a:pPr>
              <a:lnSpc>
                <a:spcPts val="2200"/>
              </a:lnSpc>
            </a:pPr>
            <a:endParaRPr lang="en-GB" dirty="0"/>
          </a:p>
        </p:txBody>
      </p:sp>
      <p:sp>
        <p:nvSpPr>
          <p:cNvPr id="3" name="Textfeld 2">
            <a:extLst>
              <a:ext uri="{FF2B5EF4-FFF2-40B4-BE49-F238E27FC236}">
                <a16:creationId xmlns:a16="http://schemas.microsoft.com/office/drawing/2014/main" id="{C8919B36-3274-1707-0FFE-DBE2E11EBD40}"/>
              </a:ext>
            </a:extLst>
          </p:cNvPr>
          <p:cNvSpPr txBox="1"/>
          <p:nvPr/>
        </p:nvSpPr>
        <p:spPr>
          <a:xfrm>
            <a:off x="516048" y="6491335"/>
            <a:ext cx="0" cy="0"/>
          </a:xfrm>
          <a:prstGeom prst="rect">
            <a:avLst/>
          </a:prstGeom>
          <a:noFill/>
        </p:spPr>
        <p:txBody>
          <a:bodyPr wrap="none" lIns="0" tIns="0" rIns="0" bIns="0" rtlCol="0">
            <a:noAutofit/>
          </a:bodyPr>
          <a:lstStyle/>
          <a:p>
            <a:pPr>
              <a:lnSpc>
                <a:spcPts val="2200"/>
              </a:lnSpc>
            </a:pPr>
            <a:endParaRPr lang="en-GB" dirty="0"/>
          </a:p>
        </p:txBody>
      </p:sp>
      <p:sp>
        <p:nvSpPr>
          <p:cNvPr id="4" name="Textfeld 3">
            <a:extLst>
              <a:ext uri="{FF2B5EF4-FFF2-40B4-BE49-F238E27FC236}">
                <a16:creationId xmlns:a16="http://schemas.microsoft.com/office/drawing/2014/main" id="{3CE408B9-9EFF-9820-C643-24B812490AEA}"/>
              </a:ext>
            </a:extLst>
          </p:cNvPr>
          <p:cNvSpPr txBox="1"/>
          <p:nvPr/>
        </p:nvSpPr>
        <p:spPr>
          <a:xfrm>
            <a:off x="470780" y="6563762"/>
            <a:ext cx="0" cy="0"/>
          </a:xfrm>
          <a:prstGeom prst="rect">
            <a:avLst/>
          </a:prstGeom>
          <a:noFill/>
        </p:spPr>
        <p:txBody>
          <a:bodyPr wrap="none" lIns="0" tIns="0" rIns="0" bIns="0" rtlCol="0">
            <a:noAutofit/>
          </a:bodyPr>
          <a:lstStyle/>
          <a:p>
            <a:pPr>
              <a:lnSpc>
                <a:spcPts val="2200"/>
              </a:lnSpc>
            </a:pPr>
            <a:endParaRPr lang="en-GB" dirty="0"/>
          </a:p>
        </p:txBody>
      </p:sp>
      <p:sp>
        <p:nvSpPr>
          <p:cNvPr id="5" name="Datumsplatzhalter 3">
            <a:extLst>
              <a:ext uri="{FF2B5EF4-FFF2-40B4-BE49-F238E27FC236}">
                <a16:creationId xmlns:a16="http://schemas.microsoft.com/office/drawing/2014/main" id="{F1AF4CF1-663E-150B-3ED9-5D3CF7A6C96B}"/>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250" dirty="0" err="1"/>
              <a:t>Diversity</a:t>
            </a:r>
            <a:r>
              <a:rPr lang="de-CH" sz="2250" dirty="0"/>
              <a:t> and </a:t>
            </a:r>
            <a:r>
              <a:rPr lang="de-CH" sz="2250" dirty="0" err="1"/>
              <a:t>Inclusion</a:t>
            </a:r>
            <a:br>
              <a:rPr lang="de-CH" sz="2250" dirty="0"/>
            </a:br>
            <a:endParaRPr lang="de-CH" sz="2250" dirty="0"/>
          </a:p>
        </p:txBody>
      </p:sp>
      <p:sp>
        <p:nvSpPr>
          <p:cNvPr id="3" name="Inhaltsplatzhalter 2"/>
          <p:cNvSpPr>
            <a:spLocks noGrp="1"/>
          </p:cNvSpPr>
          <p:nvPr>
            <p:ph idx="1"/>
          </p:nvPr>
        </p:nvSpPr>
        <p:spPr>
          <a:xfrm>
            <a:off x="432000" y="908720"/>
            <a:ext cx="8280200" cy="5328568"/>
          </a:xfrm>
        </p:spPr>
        <p:txBody>
          <a:bodyPr/>
          <a:lstStyle/>
          <a:p>
            <a:endParaRPr lang="de-CH" b="1" dirty="0"/>
          </a:p>
          <a:p>
            <a:r>
              <a:rPr lang="de-CH" b="1" dirty="0" err="1"/>
              <a:t>Diversity</a:t>
            </a:r>
            <a:r>
              <a:rPr lang="de-CH" b="1" dirty="0"/>
              <a:t> &amp; </a:t>
            </a:r>
            <a:r>
              <a:rPr lang="de-CH" b="1" dirty="0" err="1"/>
              <a:t>Inclusion</a:t>
            </a:r>
            <a:r>
              <a:rPr lang="de-CH" b="1" dirty="0"/>
              <a:t>, Fakultät für Psychologie</a:t>
            </a:r>
          </a:p>
          <a:p>
            <a:r>
              <a:rPr lang="de-CH" dirty="0"/>
              <a:t>Prof. Dr. Jelena Zumbach-</a:t>
            </a:r>
            <a:r>
              <a:rPr lang="de-CH" dirty="0" err="1"/>
              <a:t>Basu</a:t>
            </a:r>
            <a:r>
              <a:rPr lang="de-CH" dirty="0"/>
              <a:t> ist </a:t>
            </a:r>
            <a:r>
              <a:rPr lang="de-CH" dirty="0" err="1"/>
              <a:t>Diversity</a:t>
            </a:r>
            <a:r>
              <a:rPr lang="de-CH" dirty="0"/>
              <a:t>-Beauftragte und Ansprechperson. Sie berät Sie vertraulich. Zudem macht das Team Präventionsarbeit an der Fakultät. </a:t>
            </a:r>
            <a:br>
              <a:rPr lang="de-CH" dirty="0"/>
            </a:br>
            <a:br>
              <a:rPr lang="de-CH" dirty="0"/>
            </a:br>
            <a:endParaRPr lang="de-CH" dirty="0"/>
          </a:p>
          <a:p>
            <a:br>
              <a:rPr lang="de-CH" b="1" dirty="0"/>
            </a:br>
            <a:endParaRPr lang="de-CH" b="1" dirty="0"/>
          </a:p>
          <a:p>
            <a:endParaRPr lang="de-CH" b="1" dirty="0"/>
          </a:p>
          <a:p>
            <a:endParaRPr lang="de-CH" b="1" dirty="0"/>
          </a:p>
          <a:p>
            <a:pPr marL="0" lvl="1" indent="0">
              <a:buNone/>
            </a:pPr>
            <a:endParaRPr lang="de-CH" dirty="0"/>
          </a:p>
        </p:txBody>
      </p:sp>
      <p:sp>
        <p:nvSpPr>
          <p:cNvPr id="9" name="Fußzeilenplatzhalter 8"/>
          <p:cNvSpPr>
            <a:spLocks noGrp="1"/>
          </p:cNvSpPr>
          <p:nvPr>
            <p:ph type="ftr" sz="quarter" idx="11"/>
          </p:nvPr>
        </p:nvSpPr>
        <p:spPr/>
        <p:txBody>
          <a:bodyPr/>
          <a:lstStyle/>
          <a:p>
            <a:pPr algn="r"/>
            <a:r>
              <a:rPr lang="de-CH" dirty="0"/>
              <a:t>Universität Basel</a:t>
            </a:r>
          </a:p>
        </p:txBody>
      </p:sp>
      <p:sp>
        <p:nvSpPr>
          <p:cNvPr id="10" name="Foliennummernplatzhalter 9"/>
          <p:cNvSpPr>
            <a:spLocks noGrp="1"/>
          </p:cNvSpPr>
          <p:nvPr>
            <p:ph type="sldNum" sz="quarter" idx="12"/>
          </p:nvPr>
        </p:nvSpPr>
        <p:spPr/>
        <p:txBody>
          <a:bodyPr/>
          <a:lstStyle/>
          <a:p>
            <a:fld id="{B3811826-9277-4232-A2B5-17D05DFC7392}" type="slidenum">
              <a:rPr lang="de-CH" smtClean="0"/>
              <a:pPr/>
              <a:t>12</a:t>
            </a:fld>
            <a:endParaRPr lang="de-CH" dirty="0"/>
          </a:p>
        </p:txBody>
      </p:sp>
      <p:pic>
        <p:nvPicPr>
          <p:cNvPr id="8" name="Grafik 7">
            <a:extLst>
              <a:ext uri="{FF2B5EF4-FFF2-40B4-BE49-F238E27FC236}">
                <a16:creationId xmlns:a16="http://schemas.microsoft.com/office/drawing/2014/main" id="{9CF3629F-2DB9-3269-E303-47C586905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0742" y="2564904"/>
            <a:ext cx="1475704" cy="1475704"/>
          </a:xfrm>
          <a:prstGeom prst="rect">
            <a:avLst/>
          </a:prstGeom>
        </p:spPr>
      </p:pic>
      <p:sp>
        <p:nvSpPr>
          <p:cNvPr id="11" name="Textfeld 10">
            <a:extLst>
              <a:ext uri="{FF2B5EF4-FFF2-40B4-BE49-F238E27FC236}">
                <a16:creationId xmlns:a16="http://schemas.microsoft.com/office/drawing/2014/main" id="{73A7F682-C1C5-D746-F8EA-3D3703665FDE}"/>
              </a:ext>
            </a:extLst>
          </p:cNvPr>
          <p:cNvSpPr txBox="1"/>
          <p:nvPr/>
        </p:nvSpPr>
        <p:spPr>
          <a:xfrm>
            <a:off x="431799" y="2420888"/>
            <a:ext cx="6444457" cy="1152127"/>
          </a:xfrm>
          <a:prstGeom prst="rect">
            <a:avLst/>
          </a:prstGeom>
          <a:noFill/>
        </p:spPr>
        <p:txBody>
          <a:bodyPr wrap="square" lIns="0" tIns="0" rIns="0" bIns="0" rtlCol="0">
            <a:noAutofit/>
          </a:bodyPr>
          <a:lstStyle/>
          <a:p>
            <a:endParaRPr lang="de-CH" dirty="0"/>
          </a:p>
          <a:p>
            <a:r>
              <a:rPr lang="de-CH" dirty="0"/>
              <a:t>Melden Sie sich: </a:t>
            </a:r>
            <a:r>
              <a:rPr lang="de-CH" dirty="0">
                <a:hlinkClick r:id="rId3">
                  <a:extLst>
                    <a:ext uri="{A12FA001-AC4F-418D-AE19-62706E023703}">
                      <ahyp:hlinkClr xmlns:ahyp="http://schemas.microsoft.com/office/drawing/2018/hyperlinkcolor" val="tx"/>
                    </a:ext>
                  </a:extLst>
                </a:hlinkClick>
              </a:rPr>
              <a:t>diversity-psychologie@unibas.ch</a:t>
            </a:r>
            <a:r>
              <a:rPr lang="de-CH" dirty="0"/>
              <a:t> </a:t>
            </a:r>
          </a:p>
          <a:p>
            <a:r>
              <a:rPr lang="de-CH" dirty="0"/>
              <a:t>Mehr Informationen: https://psychologie.unibas.ch/de/fakultaet/diversity-inclusion/</a:t>
            </a:r>
          </a:p>
        </p:txBody>
      </p:sp>
      <p:sp>
        <p:nvSpPr>
          <p:cNvPr id="7" name="Textfeld 6">
            <a:extLst>
              <a:ext uri="{FF2B5EF4-FFF2-40B4-BE49-F238E27FC236}">
                <a16:creationId xmlns:a16="http://schemas.microsoft.com/office/drawing/2014/main" id="{36CDF9C8-7954-CA41-F12E-92B31418D68A}"/>
              </a:ext>
            </a:extLst>
          </p:cNvPr>
          <p:cNvSpPr txBox="1"/>
          <p:nvPr/>
        </p:nvSpPr>
        <p:spPr>
          <a:xfrm>
            <a:off x="1056640" y="6604000"/>
            <a:ext cx="0" cy="0"/>
          </a:xfrm>
          <a:prstGeom prst="rect">
            <a:avLst/>
          </a:prstGeom>
          <a:noFill/>
        </p:spPr>
        <p:txBody>
          <a:bodyPr wrap="none" lIns="0" tIns="0" rIns="0" bIns="0" rtlCol="0">
            <a:noAutofit/>
          </a:bodyPr>
          <a:lstStyle/>
          <a:p>
            <a:pPr>
              <a:lnSpc>
                <a:spcPts val="2200"/>
              </a:lnSpc>
            </a:pPr>
            <a:endParaRPr lang="de-DE" dirty="0"/>
          </a:p>
        </p:txBody>
      </p:sp>
      <p:sp>
        <p:nvSpPr>
          <p:cNvPr id="13" name="Datumsplatzhalter 3">
            <a:extLst>
              <a:ext uri="{FF2B5EF4-FFF2-40B4-BE49-F238E27FC236}">
                <a16:creationId xmlns:a16="http://schemas.microsoft.com/office/drawing/2014/main" id="{B9A68139-B3BE-18D2-678C-CBA8BF323839}"/>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Tree>
    <p:extLst>
      <p:ext uri="{BB962C8B-B14F-4D97-AF65-F5344CB8AC3E}">
        <p14:creationId xmlns:p14="http://schemas.microsoft.com/office/powerpoint/2010/main" val="274255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a:stretch>
            <a:fillRect/>
          </a:stretch>
        </p:blipFill>
        <p:spPr>
          <a:xfrm>
            <a:off x="0" y="1024527"/>
            <a:ext cx="8984759" cy="1324353"/>
          </a:xfrm>
          <a:prstGeom prst="rect">
            <a:avLst/>
          </a:prstGeom>
        </p:spPr>
      </p:pic>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00" y="1154250"/>
            <a:ext cx="1221410" cy="426568"/>
          </a:xfrm>
          <a:prstGeom prst="rect">
            <a:avLst/>
          </a:prstGeom>
        </p:spPr>
      </p:pic>
      <p:sp>
        <p:nvSpPr>
          <p:cNvPr id="12" name="Titel 1"/>
          <p:cNvSpPr txBox="1">
            <a:spLocks/>
          </p:cNvSpPr>
          <p:nvPr/>
        </p:nvSpPr>
        <p:spPr>
          <a:xfrm>
            <a:off x="632910" y="1889522"/>
            <a:ext cx="5829300" cy="783395"/>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r>
              <a:rPr lang="de-CH" sz="2100" b="0" dirty="0"/>
              <a:t>Fachstelle Persönliche Integrität </a:t>
            </a:r>
            <a:br>
              <a:rPr lang="de-CH" sz="1725" dirty="0"/>
            </a:br>
            <a:endParaRPr lang="de-CH" sz="2100" dirty="0"/>
          </a:p>
        </p:txBody>
      </p:sp>
      <p:sp>
        <p:nvSpPr>
          <p:cNvPr id="13" name="Textfeld 12"/>
          <p:cNvSpPr txBox="1"/>
          <p:nvPr/>
        </p:nvSpPr>
        <p:spPr>
          <a:xfrm>
            <a:off x="632910" y="2564904"/>
            <a:ext cx="6975648" cy="950188"/>
          </a:xfrm>
          <a:prstGeom prst="rect">
            <a:avLst/>
          </a:prstGeom>
          <a:noFill/>
        </p:spPr>
        <p:txBody>
          <a:bodyPr wrap="none" lIns="0" tIns="0" rIns="0" bIns="0" rtlCol="0">
            <a:noAutofit/>
          </a:bodyPr>
          <a:lstStyle/>
          <a:p>
            <a:pPr>
              <a:lnSpc>
                <a:spcPts val="1650"/>
              </a:lnSpc>
            </a:pPr>
            <a:r>
              <a:rPr lang="en-US" sz="1200" dirty="0" err="1"/>
              <a:t>Wir</a:t>
            </a:r>
            <a:r>
              <a:rPr lang="en-US" sz="1200" dirty="0"/>
              <a:t> </a:t>
            </a:r>
            <a:r>
              <a:rPr lang="en-US" sz="1200" dirty="0" err="1"/>
              <a:t>beraten</a:t>
            </a:r>
            <a:r>
              <a:rPr lang="en-US" sz="1200" dirty="0"/>
              <a:t> Sie </a:t>
            </a:r>
            <a:r>
              <a:rPr lang="en-US" sz="1200" dirty="0" err="1"/>
              <a:t>bei</a:t>
            </a:r>
            <a:r>
              <a:rPr lang="en-US" sz="1200" dirty="0"/>
              <a:t> </a:t>
            </a:r>
            <a:r>
              <a:rPr lang="en-US" sz="1200" dirty="0" err="1"/>
              <a:t>allen</a:t>
            </a:r>
            <a:r>
              <a:rPr lang="en-US" sz="1200" dirty="0"/>
              <a:t> </a:t>
            </a:r>
            <a:r>
              <a:rPr lang="en-US" sz="1200" dirty="0" err="1"/>
              <a:t>Fragen</a:t>
            </a:r>
            <a:r>
              <a:rPr lang="en-US" sz="1200" dirty="0"/>
              <a:t> </a:t>
            </a:r>
            <a:r>
              <a:rPr lang="en-US" sz="1200" dirty="0" err="1"/>
              <a:t>zum</a:t>
            </a:r>
            <a:r>
              <a:rPr lang="en-US" sz="1200" dirty="0"/>
              <a:t> Schutz der </a:t>
            </a:r>
            <a:r>
              <a:rPr lang="en-US" sz="1200" dirty="0" err="1"/>
              <a:t>persönlichen</a:t>
            </a:r>
            <a:r>
              <a:rPr lang="en-US" sz="1200" dirty="0"/>
              <a:t> </a:t>
            </a:r>
            <a:r>
              <a:rPr lang="en-US" sz="1200" dirty="0" err="1"/>
              <a:t>Integrität</a:t>
            </a:r>
            <a:r>
              <a:rPr lang="en-US" sz="1200" dirty="0"/>
              <a:t> </a:t>
            </a:r>
            <a:r>
              <a:rPr lang="en-US" sz="1200" dirty="0" err="1"/>
              <a:t>vertraulich</a:t>
            </a:r>
            <a:r>
              <a:rPr lang="en-US" sz="1200" dirty="0"/>
              <a:t>. </a:t>
            </a:r>
            <a:r>
              <a:rPr lang="en-US" sz="1200" dirty="0" err="1"/>
              <a:t>Über</a:t>
            </a:r>
            <a:r>
              <a:rPr lang="en-US" sz="1200" dirty="0"/>
              <a:t> </a:t>
            </a:r>
            <a:r>
              <a:rPr lang="en-US" sz="1200" dirty="0" err="1"/>
              <a:t>weitere</a:t>
            </a:r>
            <a:r>
              <a:rPr lang="en-US" sz="1200" dirty="0"/>
              <a:t> </a:t>
            </a:r>
            <a:r>
              <a:rPr lang="en-US" sz="1200" dirty="0" err="1"/>
              <a:t>Schritte</a:t>
            </a:r>
            <a:r>
              <a:rPr lang="en-US" sz="1200" dirty="0"/>
              <a:t> </a:t>
            </a:r>
            <a:r>
              <a:rPr lang="en-US" sz="1200" dirty="0" err="1"/>
              <a:t>entscheiden</a:t>
            </a:r>
            <a:r>
              <a:rPr lang="en-US" sz="1200" dirty="0"/>
              <a:t> </a:t>
            </a:r>
          </a:p>
          <a:p>
            <a:pPr>
              <a:lnSpc>
                <a:spcPts val="1650"/>
              </a:lnSpc>
            </a:pPr>
            <a:r>
              <a:rPr lang="en-US" sz="1200" dirty="0"/>
              <a:t>Sie </a:t>
            </a:r>
            <a:r>
              <a:rPr lang="en-US" sz="1200" dirty="0" err="1"/>
              <a:t>selbst</a:t>
            </a:r>
            <a:r>
              <a:rPr lang="en-US" sz="1200" dirty="0"/>
              <a:t>. </a:t>
            </a:r>
          </a:p>
          <a:p>
            <a:endParaRPr lang="en-US" sz="1200" dirty="0"/>
          </a:p>
          <a:p>
            <a:pPr>
              <a:lnSpc>
                <a:spcPts val="1650"/>
              </a:lnSpc>
            </a:pPr>
            <a:r>
              <a:rPr lang="en-US" sz="1200" dirty="0"/>
              <a:t>Auf Wunsch </a:t>
            </a:r>
            <a:r>
              <a:rPr lang="en-US" sz="1200" dirty="0" err="1"/>
              <a:t>unterstützen</a:t>
            </a:r>
            <a:r>
              <a:rPr lang="en-US" sz="1200" dirty="0"/>
              <a:t> </a:t>
            </a:r>
            <a:r>
              <a:rPr lang="en-US" sz="1200" dirty="0" err="1"/>
              <a:t>wir</a:t>
            </a:r>
            <a:r>
              <a:rPr lang="en-US" sz="1200" dirty="0"/>
              <a:t> </a:t>
            </a:r>
            <a:r>
              <a:rPr lang="en-US" sz="1200" dirty="0" err="1"/>
              <a:t>bei</a:t>
            </a:r>
            <a:r>
              <a:rPr lang="en-US" sz="1200" dirty="0"/>
              <a:t> der </a:t>
            </a:r>
            <a:r>
              <a:rPr lang="en-US" sz="1200" dirty="0" err="1"/>
              <a:t>Gesprächsvorbereitung</a:t>
            </a:r>
            <a:r>
              <a:rPr lang="en-US" sz="1200" dirty="0"/>
              <a:t> </a:t>
            </a:r>
            <a:r>
              <a:rPr lang="en-US" sz="1200" dirty="0" err="1"/>
              <a:t>mit</a:t>
            </a:r>
            <a:r>
              <a:rPr lang="en-US" sz="1200" dirty="0"/>
              <a:t> </a:t>
            </a:r>
            <a:r>
              <a:rPr lang="en-US" sz="1200" dirty="0" err="1"/>
              <a:t>Dritten</a:t>
            </a:r>
            <a:r>
              <a:rPr lang="en-US" sz="1200" dirty="0"/>
              <a:t> </a:t>
            </a:r>
            <a:r>
              <a:rPr lang="en-US" sz="1200" dirty="0" err="1"/>
              <a:t>oder</a:t>
            </a:r>
            <a:r>
              <a:rPr lang="en-US" sz="1200" dirty="0"/>
              <a:t> </a:t>
            </a:r>
            <a:r>
              <a:rPr lang="en-US" sz="1200" dirty="0" err="1"/>
              <a:t>stehen</a:t>
            </a:r>
            <a:r>
              <a:rPr lang="en-US" sz="1200" dirty="0"/>
              <a:t> für die </a:t>
            </a:r>
            <a:r>
              <a:rPr lang="en-US" sz="1200" dirty="0" err="1"/>
              <a:t>neutrale</a:t>
            </a:r>
            <a:r>
              <a:rPr lang="en-US" sz="1200" dirty="0"/>
              <a:t> Moderation </a:t>
            </a:r>
          </a:p>
          <a:p>
            <a:pPr>
              <a:lnSpc>
                <a:spcPts val="1650"/>
              </a:lnSpc>
            </a:pPr>
            <a:r>
              <a:rPr lang="en-US" sz="1200" dirty="0" err="1"/>
              <a:t>schwieriger</a:t>
            </a:r>
            <a:r>
              <a:rPr lang="en-US" sz="1200" dirty="0"/>
              <a:t> </a:t>
            </a:r>
            <a:r>
              <a:rPr lang="en-US" sz="1200" dirty="0" err="1"/>
              <a:t>Gespräche</a:t>
            </a:r>
            <a:r>
              <a:rPr lang="en-US" sz="1200" dirty="0"/>
              <a:t> </a:t>
            </a:r>
            <a:r>
              <a:rPr lang="en-US" sz="1200" dirty="0" err="1"/>
              <a:t>zur</a:t>
            </a:r>
            <a:r>
              <a:rPr lang="en-US" sz="1200" dirty="0"/>
              <a:t> </a:t>
            </a:r>
            <a:r>
              <a:rPr lang="en-US" sz="1200" dirty="0" err="1"/>
              <a:t>Verfügung</a:t>
            </a:r>
            <a:r>
              <a:rPr lang="en-US" sz="1200" dirty="0"/>
              <a:t>.  </a:t>
            </a:r>
          </a:p>
        </p:txBody>
      </p:sp>
      <p:pic>
        <p:nvPicPr>
          <p:cNvPr id="14" name="Grafik 13"/>
          <p:cNvPicPr>
            <a:picLocks noChangeAspect="1"/>
          </p:cNvPicPr>
          <p:nvPr/>
        </p:nvPicPr>
        <p:blipFill rotWithShape="1">
          <a:blip r:embed="rId4"/>
          <a:srcRect l="51" t="6777" r="-51" b="18222"/>
          <a:stretch/>
        </p:blipFill>
        <p:spPr>
          <a:xfrm>
            <a:off x="683568" y="3875517"/>
            <a:ext cx="999128" cy="999128"/>
          </a:xfrm>
          <a:prstGeom prst="ellipse">
            <a:avLst/>
          </a:prstGeom>
        </p:spPr>
      </p:pic>
      <p:sp>
        <p:nvSpPr>
          <p:cNvPr id="15" name="Textfeld 14"/>
          <p:cNvSpPr txBox="1"/>
          <p:nvPr/>
        </p:nvSpPr>
        <p:spPr>
          <a:xfrm>
            <a:off x="721437" y="5026673"/>
            <a:ext cx="5670630" cy="685800"/>
          </a:xfrm>
          <a:prstGeom prst="rect">
            <a:avLst/>
          </a:prstGeom>
          <a:noFill/>
        </p:spPr>
        <p:txBody>
          <a:bodyPr wrap="none" lIns="0" tIns="0" rIns="0" bIns="0" rtlCol="0">
            <a:noAutofit/>
          </a:bodyPr>
          <a:lstStyle/>
          <a:p>
            <a:pPr>
              <a:lnSpc>
                <a:spcPts val="1650"/>
              </a:lnSpc>
            </a:pPr>
            <a:r>
              <a:rPr lang="en-US" sz="1050" dirty="0"/>
              <a:t>Dr. Cora Dollinger	     Dominika Hens</a:t>
            </a:r>
          </a:p>
          <a:p>
            <a:pPr>
              <a:lnSpc>
                <a:spcPts val="1650"/>
              </a:lnSpc>
            </a:pPr>
            <a:br>
              <a:rPr lang="en-US" sz="1050" dirty="0"/>
            </a:br>
            <a:endParaRPr lang="en-US" sz="750" dirty="0"/>
          </a:p>
        </p:txBody>
      </p:sp>
      <p:pic>
        <p:nvPicPr>
          <p:cNvPr id="16" name="Grafik 15"/>
          <p:cNvPicPr>
            <a:picLocks noChangeAspect="1"/>
          </p:cNvPicPr>
          <p:nvPr/>
        </p:nvPicPr>
        <p:blipFill rotWithShape="1">
          <a:blip r:embed="rId5"/>
          <a:srcRect t="10871" r="1861" b="14129"/>
          <a:stretch/>
        </p:blipFill>
        <p:spPr>
          <a:xfrm>
            <a:off x="2249742" y="3884091"/>
            <a:ext cx="972108" cy="990554"/>
          </a:xfrm>
          <a:prstGeom prst="ellipse">
            <a:avLst/>
          </a:prstGeom>
        </p:spPr>
      </p:pic>
      <p:sp>
        <p:nvSpPr>
          <p:cNvPr id="17" name="Textfeld 16"/>
          <p:cNvSpPr txBox="1"/>
          <p:nvPr/>
        </p:nvSpPr>
        <p:spPr>
          <a:xfrm>
            <a:off x="4368804" y="3785209"/>
            <a:ext cx="2642909" cy="1695560"/>
          </a:xfrm>
          <a:prstGeom prst="rect">
            <a:avLst/>
          </a:prstGeom>
          <a:noFill/>
        </p:spPr>
        <p:txBody>
          <a:bodyPr wrap="none" lIns="0" tIns="0" rIns="0" bIns="0" rtlCol="0">
            <a:noAutofit/>
          </a:bodyPr>
          <a:lstStyle/>
          <a:p>
            <a:pPr>
              <a:lnSpc>
                <a:spcPts val="1650"/>
              </a:lnSpc>
            </a:pPr>
            <a:r>
              <a:rPr lang="en-US" sz="1200" dirty="0">
                <a:solidFill>
                  <a:srgbClr val="1EA5A5"/>
                </a:solidFill>
              </a:rPr>
              <a:t>E-Mail</a:t>
            </a:r>
          </a:p>
          <a:p>
            <a:pPr>
              <a:lnSpc>
                <a:spcPts val="1650"/>
              </a:lnSpc>
            </a:pPr>
            <a:r>
              <a:rPr lang="en-US" sz="1200" dirty="0">
                <a:hlinkClick r:id="rId6"/>
              </a:rPr>
              <a:t>personalintegrity@unibas.ch</a:t>
            </a:r>
            <a:endParaRPr lang="en-US" sz="1200" dirty="0"/>
          </a:p>
          <a:p>
            <a:pPr>
              <a:lnSpc>
                <a:spcPts val="1650"/>
              </a:lnSpc>
            </a:pPr>
            <a:endParaRPr lang="en-US" sz="1200" dirty="0"/>
          </a:p>
          <a:p>
            <a:pPr>
              <a:lnSpc>
                <a:spcPts val="1650"/>
              </a:lnSpc>
            </a:pPr>
            <a:r>
              <a:rPr lang="en-US" sz="1200" dirty="0" err="1">
                <a:solidFill>
                  <a:srgbClr val="1EA5A5"/>
                </a:solidFill>
              </a:rPr>
              <a:t>Telefon</a:t>
            </a:r>
            <a:br>
              <a:rPr lang="en-US" sz="1200" dirty="0"/>
            </a:br>
            <a:r>
              <a:rPr lang="en-US" sz="1200" dirty="0"/>
              <a:t>+41 61 207 09 99</a:t>
            </a:r>
          </a:p>
          <a:p>
            <a:pPr>
              <a:lnSpc>
                <a:spcPts val="1650"/>
              </a:lnSpc>
            </a:pPr>
            <a:endParaRPr lang="en-US" sz="1200" dirty="0"/>
          </a:p>
          <a:p>
            <a:pPr>
              <a:lnSpc>
                <a:spcPts val="1650"/>
              </a:lnSpc>
            </a:pPr>
            <a:r>
              <a:rPr lang="en-US" sz="1200" dirty="0">
                <a:solidFill>
                  <a:srgbClr val="1EA5A5"/>
                </a:solidFill>
              </a:rPr>
              <a:t>Web</a:t>
            </a:r>
          </a:p>
          <a:p>
            <a:pPr>
              <a:lnSpc>
                <a:spcPts val="1650"/>
              </a:lnSpc>
            </a:pPr>
            <a:r>
              <a:rPr lang="en-US" sz="1200" dirty="0"/>
              <a:t>www.unibas.ch/persoenliche-integritaet</a:t>
            </a:r>
            <a:endParaRPr lang="de-CH" sz="1200" dirty="0"/>
          </a:p>
        </p:txBody>
      </p:sp>
      <p:sp>
        <p:nvSpPr>
          <p:cNvPr id="18" name="Rechteck 17"/>
          <p:cNvSpPr/>
          <p:nvPr/>
        </p:nvSpPr>
        <p:spPr>
          <a:xfrm>
            <a:off x="4151104" y="3699030"/>
            <a:ext cx="4093304" cy="18679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dirty="0" err="1"/>
          </a:p>
        </p:txBody>
      </p:sp>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8427" y="4240504"/>
            <a:ext cx="810090" cy="784971"/>
          </a:xfrm>
          <a:prstGeom prst="rect">
            <a:avLst/>
          </a:prstGeom>
        </p:spPr>
      </p:pic>
    </p:spTree>
    <p:extLst>
      <p:ext uri="{BB962C8B-B14F-4D97-AF65-F5344CB8AC3E}">
        <p14:creationId xmlns:p14="http://schemas.microsoft.com/office/powerpoint/2010/main" val="113991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el 1">
            <a:extLst>
              <a:ext uri="{FF2B5EF4-FFF2-40B4-BE49-F238E27FC236}">
                <a16:creationId xmlns:a16="http://schemas.microsoft.com/office/drawing/2014/main" id="{B64A0C43-A64E-9981-672F-4888A622846C}"/>
              </a:ext>
            </a:extLst>
          </p:cNvPr>
          <p:cNvSpPr>
            <a:spLocks noGrp="1"/>
          </p:cNvSpPr>
          <p:nvPr>
            <p:ph type="title"/>
          </p:nvPr>
        </p:nvSpPr>
        <p:spPr>
          <a:xfrm>
            <a:off x="431800" y="260350"/>
            <a:ext cx="8280400" cy="755650"/>
          </a:xfrm>
        </p:spPr>
        <p:txBody>
          <a:bodyPr/>
          <a:lstStyle/>
          <a:p>
            <a:r>
              <a:rPr lang="de-DE" altLang="de-DE" dirty="0">
                <a:ea typeface="ＭＳ Ｐゴシック" panose="020B0600070205080204" pitchFamily="34" charset="-128"/>
              </a:rPr>
              <a:t>Servicestelle Studieren ohne Barrieren (</a:t>
            </a:r>
            <a:r>
              <a:rPr lang="de-DE" altLang="de-DE" dirty="0" err="1">
                <a:ea typeface="ＭＳ Ｐゴシック" panose="020B0600070205080204" pitchFamily="34" charset="-128"/>
              </a:rPr>
              <a:t>StoB</a:t>
            </a:r>
            <a:r>
              <a:rPr lang="de-DE" altLang="de-DE" dirty="0">
                <a:ea typeface="ＭＳ Ｐゴシック" panose="020B0600070205080204" pitchFamily="34" charset="-128"/>
              </a:rPr>
              <a:t>)</a:t>
            </a:r>
            <a:br>
              <a:rPr lang="de-DE" altLang="de-DE" dirty="0">
                <a:ea typeface="ＭＳ Ｐゴシック" panose="020B0600070205080204" pitchFamily="34" charset="-128"/>
              </a:rPr>
            </a:br>
            <a:br>
              <a:rPr lang="de-DE" altLang="de-DE" dirty="0">
                <a:ea typeface="ＭＳ Ｐゴシック" panose="020B0600070205080204" pitchFamily="34" charset="-128"/>
              </a:rPr>
            </a:br>
            <a:br>
              <a:rPr lang="de-DE" altLang="de-DE" dirty="0">
                <a:ea typeface="ＭＳ Ｐゴシック" panose="020B0600070205080204" pitchFamily="34" charset="-128"/>
              </a:rPr>
            </a:br>
            <a:endParaRPr lang="de-CH" altLang="de-DE" dirty="0">
              <a:ea typeface="ＭＳ Ｐゴシック" panose="020B0600070205080204" pitchFamily="34" charset="-128"/>
            </a:endParaRPr>
          </a:p>
        </p:txBody>
      </p:sp>
      <p:sp>
        <p:nvSpPr>
          <p:cNvPr id="25602" name="Foliennummernplatzhalter 9">
            <a:extLst>
              <a:ext uri="{FF2B5EF4-FFF2-40B4-BE49-F238E27FC236}">
                <a16:creationId xmlns:a16="http://schemas.microsoft.com/office/drawing/2014/main" id="{446DB72B-61DF-E520-1FA9-D94EF905C1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7C1BF1-EB1E-A54D-BD1A-95BA34BC5EF0}" type="slidenum">
              <a:rPr lang="de-CH" altLang="de-DE" smtClean="0"/>
              <a:pPr/>
              <a:t>14</a:t>
            </a:fld>
            <a:endParaRPr lang="de-CH" altLang="de-DE"/>
          </a:p>
        </p:txBody>
      </p:sp>
      <p:sp>
        <p:nvSpPr>
          <p:cNvPr id="7" name="Datumsplatzhalter 3">
            <a:extLst>
              <a:ext uri="{FF2B5EF4-FFF2-40B4-BE49-F238E27FC236}">
                <a16:creationId xmlns:a16="http://schemas.microsoft.com/office/drawing/2014/main" id="{ADAF281D-7427-BDE2-1190-79899763A841}"/>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25604" name="Fußzeilenplatzhalter 4">
            <a:extLst>
              <a:ext uri="{FF2B5EF4-FFF2-40B4-BE49-F238E27FC236}">
                <a16:creationId xmlns:a16="http://schemas.microsoft.com/office/drawing/2014/main" id="{F09CD19E-20D8-CD94-294C-077A8C9C954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
        <p:nvSpPr>
          <p:cNvPr id="25605" name="Textfeld 3">
            <a:extLst>
              <a:ext uri="{FF2B5EF4-FFF2-40B4-BE49-F238E27FC236}">
                <a16:creationId xmlns:a16="http://schemas.microsoft.com/office/drawing/2014/main" id="{027ACAE8-AA87-C2B0-5436-2878B6509154}"/>
              </a:ext>
            </a:extLst>
          </p:cNvPr>
          <p:cNvSpPr txBox="1">
            <a:spLocks noChangeArrowheads="1"/>
          </p:cNvSpPr>
          <p:nvPr/>
        </p:nvSpPr>
        <p:spPr bwMode="auto">
          <a:xfrm>
            <a:off x="6543675" y="58007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
        <p:nvSpPr>
          <p:cNvPr id="12" name="Inhaltsplatzhalter 2">
            <a:extLst>
              <a:ext uri="{FF2B5EF4-FFF2-40B4-BE49-F238E27FC236}">
                <a16:creationId xmlns:a16="http://schemas.microsoft.com/office/drawing/2014/main" id="{41F0BCB0-7AC0-5502-7261-EC13EE9F8B1B}"/>
              </a:ext>
            </a:extLst>
          </p:cNvPr>
          <p:cNvSpPr txBox="1">
            <a:spLocks/>
          </p:cNvSpPr>
          <p:nvPr/>
        </p:nvSpPr>
        <p:spPr>
          <a:xfrm>
            <a:off x="431800" y="1268413"/>
            <a:ext cx="8280400" cy="4716462"/>
          </a:xfrm>
          <a:prstGeom prst="rect">
            <a:avLst/>
          </a:prstGeom>
        </p:spPr>
        <p:txBody>
          <a:bodyPr lIns="0" tIns="0" rIns="0" bIns="0"/>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de-DE" dirty="0"/>
              <a:t> </a:t>
            </a:r>
          </a:p>
          <a:p>
            <a:pPr>
              <a:defRPr/>
            </a:pPr>
            <a:endParaRPr lang="de-DE" dirty="0"/>
          </a:p>
          <a:p>
            <a:pPr marL="285750" indent="-285750">
              <a:buFont typeface="Symbol" pitchFamily="2" charset="2"/>
              <a:buChar char="-"/>
              <a:defRPr/>
            </a:pPr>
            <a:endParaRPr lang="de-DE" dirty="0"/>
          </a:p>
          <a:p>
            <a:pPr marL="285750" indent="-285750">
              <a:buFont typeface="Symbol" pitchFamily="2" charset="2"/>
              <a:buChar char="-"/>
              <a:defRPr/>
            </a:pPr>
            <a:endParaRPr lang="de-DE" dirty="0"/>
          </a:p>
          <a:p>
            <a:pPr marL="285750" indent="-285750">
              <a:buFont typeface="Symbol" pitchFamily="2" charset="2"/>
              <a:buChar char="-"/>
              <a:defRPr/>
            </a:pPr>
            <a:endParaRPr lang="de-DE" dirty="0"/>
          </a:p>
          <a:p>
            <a:pPr marL="285750" indent="-285750">
              <a:buFont typeface="Symbol" pitchFamily="2" charset="2"/>
              <a:buChar char="-"/>
              <a:defRPr/>
            </a:pPr>
            <a:endParaRPr lang="de-CH" dirty="0"/>
          </a:p>
          <a:p>
            <a:pPr marL="285750" indent="-285750">
              <a:buFont typeface="Symbol" pitchFamily="2" charset="2"/>
              <a:buChar char="-"/>
              <a:defRPr/>
            </a:pPr>
            <a:endParaRPr lang="de-CH" dirty="0"/>
          </a:p>
          <a:p>
            <a:pPr marL="285750" indent="-285750">
              <a:buFont typeface="Symbol" pitchFamily="2" charset="2"/>
              <a:buChar char="-"/>
              <a:defRPr/>
            </a:pPr>
            <a:endParaRPr lang="de-CH" dirty="0"/>
          </a:p>
          <a:p>
            <a:pPr>
              <a:defRPr/>
            </a:pPr>
            <a:endParaRPr lang="de-DE" altLang="de-DE" dirty="0">
              <a:ea typeface="ＭＳ Ｐゴシック" charset="-128"/>
            </a:endParaRPr>
          </a:p>
        </p:txBody>
      </p:sp>
      <p:sp>
        <p:nvSpPr>
          <p:cNvPr id="25607" name="Textfeld 1">
            <a:extLst>
              <a:ext uri="{FF2B5EF4-FFF2-40B4-BE49-F238E27FC236}">
                <a16:creationId xmlns:a16="http://schemas.microsoft.com/office/drawing/2014/main" id="{95AA669A-19D5-1590-5A25-D92B2DC3DE25}"/>
              </a:ext>
            </a:extLst>
          </p:cNvPr>
          <p:cNvSpPr txBox="1">
            <a:spLocks noChangeArrowheads="1"/>
          </p:cNvSpPr>
          <p:nvPr/>
        </p:nvSpPr>
        <p:spPr bwMode="auto">
          <a:xfrm>
            <a:off x="2465388" y="3810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
        <p:nvSpPr>
          <p:cNvPr id="13" name="Textfeld 12">
            <a:extLst>
              <a:ext uri="{FF2B5EF4-FFF2-40B4-BE49-F238E27FC236}">
                <a16:creationId xmlns:a16="http://schemas.microsoft.com/office/drawing/2014/main" id="{32E3BA3F-1B04-C34C-2A6B-59CE972DAC5A}"/>
              </a:ext>
            </a:extLst>
          </p:cNvPr>
          <p:cNvSpPr txBox="1"/>
          <p:nvPr/>
        </p:nvSpPr>
        <p:spPr>
          <a:xfrm>
            <a:off x="287338" y="836712"/>
            <a:ext cx="7885112" cy="5355312"/>
          </a:xfrm>
          <a:prstGeom prst="rect">
            <a:avLst/>
          </a:prstGeom>
          <a:noFill/>
        </p:spPr>
        <p:txBody>
          <a:bodyPr>
            <a:spAutoFit/>
          </a:bodyPr>
          <a:lstStyle/>
          <a:p>
            <a:pPr>
              <a:defRPr/>
            </a:pPr>
            <a:endParaRPr lang="de-CH" dirty="0">
              <a:latin typeface="SwiftNeueLTPro" panose="020A0503070406020204" pitchFamily="18" charset="77"/>
            </a:endParaRPr>
          </a:p>
          <a:p>
            <a:pPr>
              <a:defRPr/>
            </a:pPr>
            <a:r>
              <a:rPr lang="de-CH" dirty="0">
                <a:latin typeface="+mn-lt"/>
              </a:rPr>
              <a:t>	</a:t>
            </a:r>
            <a:r>
              <a:rPr lang="de-CH" dirty="0" err="1">
                <a:latin typeface="+mn-lt"/>
              </a:rPr>
              <a:t>www.stob.unibas.ch</a:t>
            </a:r>
            <a:endParaRPr lang="de-CH" dirty="0">
              <a:latin typeface="+mn-lt"/>
            </a:endParaRPr>
          </a:p>
          <a:p>
            <a:pPr>
              <a:defRPr/>
            </a:pPr>
            <a:endParaRPr lang="de-CH" dirty="0">
              <a:latin typeface="+mn-lt"/>
            </a:endParaRPr>
          </a:p>
          <a:p>
            <a:pPr>
              <a:defRPr/>
            </a:pPr>
            <a:r>
              <a:rPr lang="de-CH" dirty="0">
                <a:latin typeface="+mn-lt"/>
              </a:rPr>
              <a:t>Die Servicestelle </a:t>
            </a:r>
            <a:r>
              <a:rPr lang="de-CH" dirty="0" err="1">
                <a:latin typeface="+mn-lt"/>
              </a:rPr>
              <a:t>StoB</a:t>
            </a:r>
            <a:r>
              <a:rPr lang="de-CH" dirty="0">
                <a:latin typeface="+mn-lt"/>
              </a:rPr>
              <a:t> ist die Anlaufstelle der </a:t>
            </a:r>
            <a:r>
              <a:rPr lang="de-CH" dirty="0" err="1">
                <a:latin typeface="+mn-lt"/>
              </a:rPr>
              <a:t>Universität</a:t>
            </a:r>
            <a:r>
              <a:rPr lang="de-CH" dirty="0">
                <a:latin typeface="+mn-lt"/>
              </a:rPr>
              <a:t> Basel für Studierende mit </a:t>
            </a:r>
            <a:r>
              <a:rPr lang="de-CH" dirty="0" err="1">
                <a:latin typeface="+mn-lt"/>
              </a:rPr>
              <a:t>körperlichen</a:t>
            </a:r>
            <a:r>
              <a:rPr lang="de-CH" dirty="0">
                <a:latin typeface="+mn-lt"/>
              </a:rPr>
              <a:t>, psychischen oder chronischen Beeinträchtigungen. </a:t>
            </a:r>
          </a:p>
          <a:p>
            <a:pPr>
              <a:defRPr/>
            </a:pPr>
            <a:endParaRPr lang="de-CH" dirty="0">
              <a:latin typeface="+mn-lt"/>
            </a:endParaRPr>
          </a:p>
          <a:p>
            <a:pPr>
              <a:defRPr/>
            </a:pPr>
            <a:r>
              <a:rPr lang="de-CH" dirty="0">
                <a:latin typeface="+mn-lt"/>
              </a:rPr>
              <a:t>Sie beraten Studierende und Lehrende und bieten </a:t>
            </a:r>
          </a:p>
          <a:p>
            <a:pPr marL="285750" indent="-285750">
              <a:buFont typeface="Arial" panose="020B0604020202020204" pitchFamily="34" charset="0"/>
              <a:buChar char="•"/>
              <a:defRPr/>
            </a:pPr>
            <a:r>
              <a:rPr lang="de-CH" dirty="0">
                <a:latin typeface="+mn-lt"/>
              </a:rPr>
              <a:t>individuelle Beratungsgespräche </a:t>
            </a:r>
          </a:p>
          <a:p>
            <a:pPr marL="285750" indent="-285750">
              <a:buFont typeface="Arial" panose="020B0604020202020204" pitchFamily="34" charset="0"/>
              <a:buChar char="•"/>
              <a:defRPr/>
            </a:pPr>
            <a:r>
              <a:rPr lang="de-CH" dirty="0">
                <a:latin typeface="+mn-lt"/>
              </a:rPr>
              <a:t>Organisation von Nachteilsausgleichen </a:t>
            </a:r>
          </a:p>
          <a:p>
            <a:pPr marL="285750" indent="-285750">
              <a:buFont typeface="Arial" panose="020B0604020202020204" pitchFamily="34" charset="0"/>
              <a:buChar char="•"/>
              <a:defRPr/>
            </a:pPr>
            <a:r>
              <a:rPr lang="de-CH" dirty="0">
                <a:latin typeface="+mn-lt"/>
              </a:rPr>
              <a:t>Veranstaltung von Workshop für Uniangehörige </a:t>
            </a:r>
          </a:p>
          <a:p>
            <a:pPr marL="285750" indent="-285750">
              <a:buFont typeface="Arial" panose="020B0604020202020204" pitchFamily="34" charset="0"/>
              <a:buChar char="•"/>
              <a:defRPr/>
            </a:pPr>
            <a:r>
              <a:rPr lang="de-CH" dirty="0">
                <a:latin typeface="+mn-lt"/>
              </a:rPr>
              <a:t>Sensibilisierungsarbeit </a:t>
            </a:r>
          </a:p>
          <a:p>
            <a:pPr marL="285750" indent="-285750">
              <a:buFont typeface="Arial" panose="020B0604020202020204" pitchFamily="34" charset="0"/>
              <a:buChar char="•"/>
              <a:defRPr/>
            </a:pPr>
            <a:r>
              <a:rPr lang="de-CH" dirty="0">
                <a:latin typeface="+mn-lt"/>
              </a:rPr>
              <a:t>Vernetzung mit Fachstellen </a:t>
            </a:r>
          </a:p>
          <a:p>
            <a:pPr>
              <a:buFont typeface="Arial" panose="020B0604020202020204" pitchFamily="34" charset="0"/>
              <a:buChar char="•"/>
              <a:defRPr/>
            </a:pPr>
            <a:endParaRPr lang="de-CH" dirty="0">
              <a:latin typeface="+mn-lt"/>
            </a:endParaRPr>
          </a:p>
          <a:p>
            <a:pPr>
              <a:defRPr/>
            </a:pPr>
            <a:r>
              <a:rPr lang="de-CH" b="1" dirty="0">
                <a:latin typeface="+mn-lt"/>
              </a:rPr>
              <a:t>Ihre Beratungen sind kostenlos und werden vertraulich behandelt.</a:t>
            </a:r>
          </a:p>
          <a:p>
            <a:pPr>
              <a:defRPr/>
            </a:pPr>
            <a:endParaRPr lang="de-CH" b="1" dirty="0"/>
          </a:p>
          <a:p>
            <a:pPr>
              <a:defRPr/>
            </a:pPr>
            <a:r>
              <a:rPr lang="de-CH" dirty="0">
                <a:latin typeface="+mn-lt"/>
              </a:rPr>
              <a:t>Beachten Sie, dass </a:t>
            </a:r>
            <a:r>
              <a:rPr lang="de-CH" b="1" dirty="0">
                <a:latin typeface="+mn-lt"/>
              </a:rPr>
              <a:t>NTA-Anträge bis Ende der Belegfrist </a:t>
            </a:r>
            <a:r>
              <a:rPr lang="de-CH" dirty="0">
                <a:latin typeface="+mn-lt"/>
              </a:rPr>
              <a:t>bei </a:t>
            </a:r>
            <a:r>
              <a:rPr lang="de-CH" dirty="0" err="1">
                <a:latin typeface="+mn-lt"/>
              </a:rPr>
              <a:t>StoB</a:t>
            </a:r>
            <a:r>
              <a:rPr lang="de-CH" dirty="0">
                <a:latin typeface="+mn-lt"/>
              </a:rPr>
              <a:t> eingereicht werden </a:t>
            </a:r>
            <a:r>
              <a:rPr lang="de-CH" dirty="0"/>
              <a:t>müssen.</a:t>
            </a:r>
            <a:r>
              <a:rPr lang="de-CH" dirty="0">
                <a:latin typeface="+mn-lt"/>
              </a:rPr>
              <a:t> </a:t>
            </a:r>
          </a:p>
          <a:p>
            <a:pPr>
              <a:buFont typeface="Arial" panose="020B0604020202020204" pitchFamily="34" charset="0"/>
              <a:buChar char="•"/>
              <a:defRPr/>
            </a:pPr>
            <a:endParaRPr lang="de-CH" dirty="0"/>
          </a:p>
        </p:txBody>
      </p:sp>
      <p:pic>
        <p:nvPicPr>
          <p:cNvPr id="25609" name="Grafik 4">
            <a:extLst>
              <a:ext uri="{FF2B5EF4-FFF2-40B4-BE49-F238E27FC236}">
                <a16:creationId xmlns:a16="http://schemas.microsoft.com/office/drawing/2014/main" id="{BF0779F3-64CA-42C9-110B-901195CAA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124744"/>
            <a:ext cx="4016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7">
            <a:extLst>
              <a:ext uri="{FF2B5EF4-FFF2-40B4-BE49-F238E27FC236}">
                <a16:creationId xmlns:a16="http://schemas.microsoft.com/office/drawing/2014/main" id="{831958B5-BE9C-8F42-91AB-B3CB5CEFE68C}"/>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436096" y="349701"/>
            <a:ext cx="35115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31800" y="260648"/>
            <a:ext cx="8280400" cy="755936"/>
          </a:xfrm>
        </p:spPr>
        <p:txBody>
          <a:bodyPr/>
          <a:lstStyle/>
          <a:p>
            <a:r>
              <a:rPr lang="de-DE" altLang="de-DE" dirty="0">
                <a:ea typeface="ＭＳ Ｐゴシック" panose="020B0600070205080204" pitchFamily="34" charset="-128"/>
              </a:rPr>
              <a:t>Die Fachgruppe Psychologie (FG)</a:t>
            </a:r>
            <a:br>
              <a:rPr lang="de-DE" altLang="de-DE" dirty="0">
                <a:ea typeface="ＭＳ Ｐゴシック" panose="020B0600070205080204" pitchFamily="34" charset="-128"/>
              </a:rPr>
            </a:br>
            <a:br>
              <a:rPr lang="de-DE" altLang="de-DE" dirty="0">
                <a:ea typeface="ＭＳ Ｐゴシック" panose="020B0600070205080204" pitchFamily="34" charset="-128"/>
              </a:rPr>
            </a:br>
            <a:endParaRPr lang="de-CH" dirty="0"/>
          </a:p>
        </p:txBody>
      </p:sp>
      <p:sp>
        <p:nvSpPr>
          <p:cNvPr id="10" name="Foliennummernplatzhalter 9"/>
          <p:cNvSpPr>
            <a:spLocks noGrp="1"/>
          </p:cNvSpPr>
          <p:nvPr>
            <p:ph type="sldNum" sz="quarter" idx="12"/>
          </p:nvPr>
        </p:nvSpPr>
        <p:spPr/>
        <p:txBody>
          <a:bodyPr/>
          <a:lstStyle/>
          <a:p>
            <a:fld id="{B3811826-9277-4232-A2B5-17D05DFC7392}" type="slidenum">
              <a:rPr lang="de-CH" smtClean="0"/>
              <a:pPr/>
              <a:t>15</a:t>
            </a:fld>
            <a:endParaRPr lang="de-CH" dirty="0"/>
          </a:p>
        </p:txBody>
      </p:sp>
      <p:sp>
        <p:nvSpPr>
          <p:cNvPr id="7" name="Datumsplatzhalter 3">
            <a:extLst>
              <a:ext uri="{FF2B5EF4-FFF2-40B4-BE49-F238E27FC236}">
                <a16:creationId xmlns:a16="http://schemas.microsoft.com/office/drawing/2014/main" id="{82B6D9F7-EDEE-1641-AB86-E1703F11029F}"/>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8" name="Fußzeilenplatzhalter 4">
            <a:extLst>
              <a:ext uri="{FF2B5EF4-FFF2-40B4-BE49-F238E27FC236}">
                <a16:creationId xmlns:a16="http://schemas.microsoft.com/office/drawing/2014/main" id="{3A7D2BC3-D532-274D-B769-3CCC36C787FE}"/>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
        <p:nvSpPr>
          <p:cNvPr id="4" name="Textfeld 3">
            <a:extLst>
              <a:ext uri="{FF2B5EF4-FFF2-40B4-BE49-F238E27FC236}">
                <a16:creationId xmlns:a16="http://schemas.microsoft.com/office/drawing/2014/main" id="{7DB681BD-160B-3745-B337-B2DBACB5ED5D}"/>
              </a:ext>
            </a:extLst>
          </p:cNvPr>
          <p:cNvSpPr txBox="1"/>
          <p:nvPr/>
        </p:nvSpPr>
        <p:spPr>
          <a:xfrm>
            <a:off x="6543675" y="5800725"/>
            <a:ext cx="0" cy="0"/>
          </a:xfrm>
          <a:prstGeom prst="rect">
            <a:avLst/>
          </a:prstGeom>
          <a:noFill/>
        </p:spPr>
        <p:txBody>
          <a:bodyPr wrap="none" lIns="0" tIns="0" rIns="0" bIns="0" rtlCol="0">
            <a:noAutofit/>
          </a:bodyPr>
          <a:lstStyle/>
          <a:p>
            <a:pPr>
              <a:lnSpc>
                <a:spcPts val="2200"/>
              </a:lnSpc>
            </a:pPr>
            <a:endParaRPr lang="de-DE" dirty="0"/>
          </a:p>
        </p:txBody>
      </p:sp>
      <p:sp>
        <p:nvSpPr>
          <p:cNvPr id="12" name="Inhaltsplatzhalter 2">
            <a:extLst>
              <a:ext uri="{FF2B5EF4-FFF2-40B4-BE49-F238E27FC236}">
                <a16:creationId xmlns:a16="http://schemas.microsoft.com/office/drawing/2014/main" id="{9B6F1A95-A7D1-6740-9710-DD88BA439B6A}"/>
              </a:ext>
            </a:extLst>
          </p:cNvPr>
          <p:cNvSpPr txBox="1">
            <a:spLocks/>
          </p:cNvSpPr>
          <p:nvPr/>
        </p:nvSpPr>
        <p:spPr>
          <a:xfrm>
            <a:off x="432000" y="1196752"/>
            <a:ext cx="8280200" cy="4716462"/>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de-DE" dirty="0"/>
              <a:t> </a:t>
            </a:r>
            <a:endParaRPr lang="de-CH" dirty="0"/>
          </a:p>
          <a:p>
            <a:pPr marL="285750" indent="-285750">
              <a:buFont typeface="Symbol" pitchFamily="2" charset="2"/>
              <a:buChar char="-"/>
              <a:defRPr/>
            </a:pPr>
            <a:r>
              <a:rPr lang="de-DE" dirty="0"/>
              <a:t>Sie erhalten bei der Fachgruppe Informationen über das Studium und das Leben in Basel</a:t>
            </a:r>
          </a:p>
          <a:p>
            <a:pPr marL="285750" indent="-285750">
              <a:buFont typeface="Symbol" pitchFamily="2" charset="2"/>
              <a:buChar char="-"/>
              <a:defRPr/>
            </a:pPr>
            <a:endParaRPr lang="de-DE" dirty="0"/>
          </a:p>
          <a:p>
            <a:pPr marL="285750" indent="-285750">
              <a:buFont typeface="Symbol" pitchFamily="2" charset="2"/>
              <a:buChar char="-"/>
              <a:defRPr/>
            </a:pPr>
            <a:r>
              <a:rPr lang="de-DE" dirty="0"/>
              <a:t>Darüber hinaus bietet die Fachgruppe die Möglichkeit, sich mit anderen Studierenden zu vernetzen</a:t>
            </a:r>
            <a:br>
              <a:rPr lang="de-DE" dirty="0"/>
            </a:br>
            <a:endParaRPr lang="de-DE" dirty="0"/>
          </a:p>
          <a:p>
            <a:pPr marL="285750" indent="-285750">
              <a:buFont typeface="Symbol" pitchFamily="2" charset="2"/>
              <a:buChar char="-"/>
              <a:defRPr/>
            </a:pPr>
            <a:r>
              <a:rPr lang="de-DE" dirty="0"/>
              <a:t>Auch existiert eine 1:1 Betreuung für neue Studierende, im Sinne eines Buddy Systems. Anfragen hierzu können direkt an die Fachgruppe gerichtet werden</a:t>
            </a:r>
          </a:p>
          <a:p>
            <a:pPr marL="285750" indent="-285750">
              <a:buFont typeface="Symbol" pitchFamily="2" charset="2"/>
              <a:buChar char="-"/>
              <a:defRPr/>
            </a:pPr>
            <a:endParaRPr lang="de-DE" dirty="0"/>
          </a:p>
          <a:p>
            <a:pPr marL="285750" indent="-285750">
              <a:buFont typeface="Symbol" pitchFamily="2" charset="2"/>
              <a:buChar char="-"/>
              <a:defRPr/>
            </a:pPr>
            <a:r>
              <a:rPr lang="de-DE" dirty="0"/>
              <a:t>Auf der Homepage der Fachgruppe finden Sie auch einen Campusrundgang und FAQs</a:t>
            </a:r>
          </a:p>
          <a:p>
            <a:pPr>
              <a:defRPr/>
            </a:pPr>
            <a:endParaRPr lang="de-DE" dirty="0"/>
          </a:p>
          <a:p>
            <a:pPr>
              <a:defRPr/>
            </a:pPr>
            <a:r>
              <a:rPr lang="de-DE" dirty="0"/>
              <a:t>	Studium &gt; Bachelorstudium &gt; Student Life &gt; Fachgruppe</a:t>
            </a:r>
          </a:p>
          <a:p>
            <a:pPr>
              <a:defRPr/>
            </a:pPr>
            <a:endParaRPr lang="de-DE" dirty="0"/>
          </a:p>
          <a:p>
            <a:pPr>
              <a:defRPr/>
            </a:pPr>
            <a:r>
              <a:rPr lang="de-DE" dirty="0"/>
              <a:t>	 https://</a:t>
            </a:r>
            <a:r>
              <a:rPr lang="de-DE" dirty="0" err="1"/>
              <a:t>fg-psychologie.unibas.ch</a:t>
            </a:r>
            <a:r>
              <a:rPr lang="de-DE" dirty="0"/>
              <a:t>/de/</a:t>
            </a:r>
          </a:p>
          <a:p>
            <a:pPr>
              <a:defRPr/>
            </a:pPr>
            <a:endParaRPr lang="de-DE" dirty="0"/>
          </a:p>
          <a:p>
            <a:pPr marL="285750" indent="-285750">
              <a:buFont typeface="Symbol" pitchFamily="2" charset="2"/>
              <a:buChar char="-"/>
              <a:defRPr/>
            </a:pPr>
            <a:endParaRPr lang="de-DE" dirty="0"/>
          </a:p>
          <a:p>
            <a:pPr>
              <a:defRPr/>
            </a:pPr>
            <a:endParaRPr lang="de-CH" dirty="0">
              <a:hlinkClick r:id="rId4"/>
            </a:endParaRPr>
          </a:p>
          <a:p>
            <a:pPr>
              <a:defRPr/>
            </a:pPr>
            <a:endParaRPr lang="de-CH" dirty="0">
              <a:hlinkClick r:id="rId4"/>
            </a:endParaRPr>
          </a:p>
          <a:p>
            <a:pPr>
              <a:defRPr/>
            </a:pPr>
            <a:endParaRPr lang="de-CH" dirty="0">
              <a:hlinkClick r:id="rId4"/>
            </a:endParaRPr>
          </a:p>
          <a:p>
            <a:pPr>
              <a:defRPr/>
            </a:pPr>
            <a:br>
              <a:rPr lang="de-CH" dirty="0">
                <a:hlinkClick r:id="rId4"/>
              </a:rPr>
            </a:br>
            <a:endParaRPr lang="de-CH" altLang="de-DE" dirty="0">
              <a:ea typeface="ＭＳ Ｐゴシック" charset="-128"/>
            </a:endParaRPr>
          </a:p>
          <a:p>
            <a:pPr>
              <a:defRPr/>
            </a:pPr>
            <a:endParaRPr lang="de-DE" altLang="de-DE" dirty="0">
              <a:ea typeface="ＭＳ Ｐゴシック" charset="-128"/>
            </a:endParaRPr>
          </a:p>
        </p:txBody>
      </p:sp>
      <p:pic>
        <p:nvPicPr>
          <p:cNvPr id="13" name="Grafik 12">
            <a:extLst>
              <a:ext uri="{FF2B5EF4-FFF2-40B4-BE49-F238E27FC236}">
                <a16:creationId xmlns:a16="http://schemas.microsoft.com/office/drawing/2014/main" id="{420E4BA4-A2CC-8841-AA20-7CBE4E41D86F}"/>
              </a:ext>
            </a:extLst>
          </p:cNvPr>
          <p:cNvPicPr>
            <a:picLocks noChangeAspect="1"/>
          </p:cNvPicPr>
          <p:nvPr/>
        </p:nvPicPr>
        <p:blipFill>
          <a:blip r:embed="rId5"/>
          <a:stretch>
            <a:fillRect/>
          </a:stretch>
        </p:blipFill>
        <p:spPr>
          <a:xfrm>
            <a:off x="827584" y="4797152"/>
            <a:ext cx="401464" cy="401464"/>
          </a:xfrm>
          <a:prstGeom prst="rect">
            <a:avLst/>
          </a:prstGeom>
        </p:spPr>
      </p:pic>
      <p:pic>
        <p:nvPicPr>
          <p:cNvPr id="5" name="Grafik 4">
            <a:extLst>
              <a:ext uri="{FF2B5EF4-FFF2-40B4-BE49-F238E27FC236}">
                <a16:creationId xmlns:a16="http://schemas.microsoft.com/office/drawing/2014/main" id="{982DBB3D-44E0-B34B-9A47-04E666A5FA46}"/>
              </a:ext>
            </a:extLst>
          </p:cNvPr>
          <p:cNvPicPr>
            <a:picLocks noChangeAspect="1"/>
          </p:cNvPicPr>
          <p:nvPr/>
        </p:nvPicPr>
        <p:blipFill>
          <a:blip r:embed="rId6"/>
          <a:stretch>
            <a:fillRect/>
          </a:stretch>
        </p:blipFill>
        <p:spPr>
          <a:xfrm>
            <a:off x="827584" y="5382500"/>
            <a:ext cx="401464" cy="401464"/>
          </a:xfrm>
          <a:prstGeom prst="rect">
            <a:avLst/>
          </a:prstGeom>
        </p:spPr>
      </p:pic>
    </p:spTree>
    <p:extLst>
      <p:ext uri="{BB962C8B-B14F-4D97-AF65-F5344CB8AC3E}">
        <p14:creationId xmlns:p14="http://schemas.microsoft.com/office/powerpoint/2010/main" val="315738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BC408-5C39-055F-52FE-B2812A6D34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698C97-B43D-6DEA-98FF-10CD15AC74B6}"/>
              </a:ext>
            </a:extLst>
          </p:cNvPr>
          <p:cNvSpPr>
            <a:spLocks noGrp="1"/>
          </p:cNvSpPr>
          <p:nvPr>
            <p:ph type="title"/>
          </p:nvPr>
        </p:nvSpPr>
        <p:spPr/>
        <p:txBody>
          <a:bodyPr/>
          <a:lstStyle/>
          <a:p>
            <a:r>
              <a:rPr lang="de-CH" dirty="0"/>
              <a:t>Agenda</a:t>
            </a:r>
          </a:p>
        </p:txBody>
      </p:sp>
      <p:sp>
        <p:nvSpPr>
          <p:cNvPr id="8" name="Foliennummernplatzhalter 7">
            <a:extLst>
              <a:ext uri="{FF2B5EF4-FFF2-40B4-BE49-F238E27FC236}">
                <a16:creationId xmlns:a16="http://schemas.microsoft.com/office/drawing/2014/main" id="{11AB0F45-03C0-2065-20DA-5CC0B1FF3D36}"/>
              </a:ext>
            </a:extLst>
          </p:cNvPr>
          <p:cNvSpPr>
            <a:spLocks noGrp="1"/>
          </p:cNvSpPr>
          <p:nvPr>
            <p:ph type="sldNum" sz="quarter" idx="12"/>
          </p:nvPr>
        </p:nvSpPr>
        <p:spPr/>
        <p:txBody>
          <a:bodyPr/>
          <a:lstStyle/>
          <a:p>
            <a:fld id="{B3811826-9277-4232-A2B5-17D05DFC7392}" type="slidenum">
              <a:rPr lang="de-CH" smtClean="0"/>
              <a:pPr/>
              <a:t>16</a:t>
            </a:fld>
            <a:endParaRPr lang="de-CH" dirty="0"/>
          </a:p>
        </p:txBody>
      </p:sp>
      <p:sp>
        <p:nvSpPr>
          <p:cNvPr id="9" name="Datumsplatzhalter 3">
            <a:extLst>
              <a:ext uri="{FF2B5EF4-FFF2-40B4-BE49-F238E27FC236}">
                <a16:creationId xmlns:a16="http://schemas.microsoft.com/office/drawing/2014/main" id="{7A3DC714-7379-9AA9-FB16-6D139E837A4B}"/>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10" name="Fußzeilenplatzhalter 4">
            <a:extLst>
              <a:ext uri="{FF2B5EF4-FFF2-40B4-BE49-F238E27FC236}">
                <a16:creationId xmlns:a16="http://schemas.microsoft.com/office/drawing/2014/main" id="{3E470DB4-5F67-61CF-DD52-0BA3F4B915A7}"/>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graphicFrame>
        <p:nvGraphicFramePr>
          <p:cNvPr id="3" name="Tabelle 2">
            <a:extLst>
              <a:ext uri="{FF2B5EF4-FFF2-40B4-BE49-F238E27FC236}">
                <a16:creationId xmlns:a16="http://schemas.microsoft.com/office/drawing/2014/main" id="{873D0DD5-C1DD-4861-98A3-DD6B08005221}"/>
              </a:ext>
            </a:extLst>
          </p:cNvPr>
          <p:cNvGraphicFramePr>
            <a:graphicFrameLocks noGrp="1"/>
          </p:cNvGraphicFramePr>
          <p:nvPr>
            <p:extLst>
              <p:ext uri="{D42A27DB-BD31-4B8C-83A1-F6EECF244321}">
                <p14:modId xmlns:p14="http://schemas.microsoft.com/office/powerpoint/2010/main" val="2890359801"/>
              </p:ext>
            </p:extLst>
          </p:nvPr>
        </p:nvGraphicFramePr>
        <p:xfrm>
          <a:off x="1187624" y="1888952"/>
          <a:ext cx="6144344" cy="2008120"/>
        </p:xfrm>
        <a:graphic>
          <a:graphicData uri="http://schemas.openxmlformats.org/drawingml/2006/table">
            <a:tbl>
              <a:tblPr firstRow="1" bandRow="1">
                <a:tableStyleId>{5940675A-B579-460E-94D1-54222C63F5DA}</a:tableStyleId>
              </a:tblPr>
              <a:tblGrid>
                <a:gridCol w="658184">
                  <a:extLst>
                    <a:ext uri="{9D8B030D-6E8A-4147-A177-3AD203B41FA5}">
                      <a16:colId xmlns:a16="http://schemas.microsoft.com/office/drawing/2014/main" val="1808041020"/>
                    </a:ext>
                  </a:extLst>
                </a:gridCol>
                <a:gridCol w="5486160">
                  <a:extLst>
                    <a:ext uri="{9D8B030D-6E8A-4147-A177-3AD203B41FA5}">
                      <a16:colId xmlns:a16="http://schemas.microsoft.com/office/drawing/2014/main" val="3822854498"/>
                    </a:ext>
                  </a:extLst>
                </a:gridCol>
              </a:tblGrid>
              <a:tr h="370840">
                <a:tc>
                  <a:txBody>
                    <a:bodyPr/>
                    <a:lstStyle/>
                    <a:p>
                      <a:r>
                        <a:rPr lang="de-CH" dirty="0"/>
                        <a:t>1</a:t>
                      </a:r>
                    </a:p>
                  </a:txBody>
                  <a:tcPr marL="144000" marR="144000" marT="90000" marB="90000">
                    <a:lnL w="12700" cmpd="sng">
                      <a:noFill/>
                    </a:lnL>
                    <a:lnR w="12700" cmpd="sng">
                      <a:noFill/>
                    </a:lnR>
                    <a:noFill/>
                  </a:tcPr>
                </a:tc>
                <a:tc>
                  <a:txBody>
                    <a:bodyPr/>
                    <a:lstStyle/>
                    <a:p>
                      <a:r>
                        <a:rPr lang="de-CH" dirty="0"/>
                        <a:t>Wo finde ich Unterstützung?</a:t>
                      </a:r>
                    </a:p>
                  </a:txBody>
                  <a:tcPr marL="144000" marR="144000" marT="90000" marB="90000">
                    <a:lnL w="12700" cmpd="sng">
                      <a:noFill/>
                    </a:lnL>
                    <a:lnR w="12700" cmpd="sng">
                      <a:noFill/>
                    </a:lnR>
                    <a:noFill/>
                  </a:tcPr>
                </a:tc>
                <a:extLst>
                  <a:ext uri="{0D108BD9-81ED-4DB2-BD59-A6C34878D82A}">
                    <a16:rowId xmlns:a16="http://schemas.microsoft.com/office/drawing/2014/main" val="4144712546"/>
                  </a:ext>
                </a:extLst>
              </a:tr>
              <a:tr h="370840">
                <a:tc>
                  <a:txBody>
                    <a:bodyPr/>
                    <a:lstStyle/>
                    <a:p>
                      <a:r>
                        <a:rPr lang="de-CH" dirty="0"/>
                        <a:t>2</a:t>
                      </a:r>
                    </a:p>
                  </a:txBody>
                  <a:tcPr marL="144000" marR="144000" marT="90000" marB="90000">
                    <a:lnL w="12700" cmpd="sng">
                      <a:noFill/>
                    </a:lnL>
                    <a:lnR w="12700" cmpd="sng">
                      <a:noFill/>
                    </a:lnR>
                    <a:solidFill>
                      <a:schemeClr val="accent1"/>
                    </a:solidFill>
                  </a:tcPr>
                </a:tc>
                <a:tc>
                  <a:txBody>
                    <a:bodyPr/>
                    <a:lstStyle/>
                    <a:p>
                      <a:r>
                        <a:rPr lang="en-US" dirty="0"/>
                        <a:t>Wie </a:t>
                      </a:r>
                      <a:r>
                        <a:rPr lang="en-US" dirty="0" err="1"/>
                        <a:t>baut</a:t>
                      </a:r>
                      <a:r>
                        <a:rPr lang="en-US" dirty="0"/>
                        <a:t> </a:t>
                      </a:r>
                      <a:r>
                        <a:rPr lang="en-US" dirty="0" err="1"/>
                        <a:t>sich</a:t>
                      </a:r>
                      <a:r>
                        <a:rPr lang="en-US" dirty="0"/>
                        <a:t> das </a:t>
                      </a:r>
                      <a:r>
                        <a:rPr lang="en-US" dirty="0" err="1"/>
                        <a:t>Bachelorstudium</a:t>
                      </a:r>
                      <a:r>
                        <a:rPr lang="en-US" dirty="0"/>
                        <a:t> </a:t>
                      </a:r>
                      <a:r>
                        <a:rPr lang="en-US" dirty="0" err="1"/>
                        <a:t>Psychologie</a:t>
                      </a:r>
                      <a:r>
                        <a:rPr lang="en-US" dirty="0"/>
                        <a:t> auf?</a:t>
                      </a:r>
                      <a:endParaRPr lang="de-CH" dirty="0"/>
                    </a:p>
                  </a:txBody>
                  <a:tcPr marL="144000" marR="144000" marT="90000" marB="90000">
                    <a:lnL w="12700" cmpd="sng">
                      <a:noFill/>
                    </a:lnL>
                    <a:lnR w="12700" cmpd="sng">
                      <a:noFill/>
                    </a:lnR>
                    <a:solidFill>
                      <a:schemeClr val="accent1"/>
                    </a:solidFill>
                  </a:tcPr>
                </a:tc>
                <a:extLst>
                  <a:ext uri="{0D108BD9-81ED-4DB2-BD59-A6C34878D82A}">
                    <a16:rowId xmlns:a16="http://schemas.microsoft.com/office/drawing/2014/main" val="308171093"/>
                  </a:ext>
                </a:extLst>
              </a:tr>
              <a:tr h="370840">
                <a:tc>
                  <a:txBody>
                    <a:bodyPr/>
                    <a:lstStyle/>
                    <a:p>
                      <a:r>
                        <a:rPr lang="de-CH" dirty="0"/>
                        <a:t>3</a:t>
                      </a:r>
                    </a:p>
                  </a:txBody>
                  <a:tcPr marL="144000" marR="144000" marT="90000" marB="90000">
                    <a:lnL w="12700" cmpd="sng">
                      <a:noFill/>
                    </a:lnL>
                    <a:lnR w="12700" cmpd="sng">
                      <a:noFill/>
                    </a:lnR>
                  </a:tcPr>
                </a:tc>
                <a:tc>
                  <a:txBody>
                    <a:bodyPr/>
                    <a:lstStyle/>
                    <a:p>
                      <a:r>
                        <a:rPr lang="de-CH" dirty="0"/>
                        <a:t>Was ist im ersten Studienjahr zu beachten?</a:t>
                      </a:r>
                    </a:p>
                  </a:txBody>
                  <a:tcPr marL="144000" marR="144000" marT="90000" marB="90000">
                    <a:lnL w="12700" cmpd="sng">
                      <a:noFill/>
                    </a:lnL>
                    <a:lnR w="12700" cmpd="sng">
                      <a:noFill/>
                    </a:lnR>
                  </a:tcPr>
                </a:tc>
                <a:extLst>
                  <a:ext uri="{0D108BD9-81ED-4DB2-BD59-A6C34878D82A}">
                    <a16:rowId xmlns:a16="http://schemas.microsoft.com/office/drawing/2014/main" val="2896053214"/>
                  </a:ext>
                </a:extLst>
              </a:tr>
              <a:tr h="370840">
                <a:tc>
                  <a:txBody>
                    <a:bodyPr/>
                    <a:lstStyle/>
                    <a:p>
                      <a:r>
                        <a:rPr lang="de-CH" dirty="0"/>
                        <a:t> 4</a:t>
                      </a:r>
                    </a:p>
                  </a:txBody>
                  <a:tcPr>
                    <a:lnL w="12700" cmpd="sng">
                      <a:noFill/>
                    </a:lnL>
                    <a:lnR w="12700" cmpd="sng">
                      <a:noFill/>
                    </a:lnR>
                  </a:tcPr>
                </a:tc>
                <a:tc>
                  <a:txBody>
                    <a:bodyPr/>
                    <a:lstStyle/>
                    <a:p>
                      <a:r>
                        <a:rPr lang="de-DE" dirty="0"/>
                        <a:t> Fachgruppe Psychologie</a:t>
                      </a:r>
                    </a:p>
                  </a:txBody>
                  <a:tcPr>
                    <a:lnL w="12700" cmpd="sng">
                      <a:noFill/>
                    </a:lnL>
                    <a:lnR w="12700" cmpd="sng">
                      <a:noFill/>
                    </a:lnR>
                  </a:tcPr>
                </a:tc>
                <a:extLst>
                  <a:ext uri="{0D108BD9-81ED-4DB2-BD59-A6C34878D82A}">
                    <a16:rowId xmlns:a16="http://schemas.microsoft.com/office/drawing/2014/main" val="1696558667"/>
                  </a:ext>
                </a:extLst>
              </a:tr>
            </a:tbl>
          </a:graphicData>
        </a:graphic>
      </p:graphicFrame>
    </p:spTree>
    <p:extLst>
      <p:ext uri="{BB962C8B-B14F-4D97-AF65-F5344CB8AC3E}">
        <p14:creationId xmlns:p14="http://schemas.microsoft.com/office/powerpoint/2010/main" val="2076825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ea typeface="ＭＳ Ｐゴシック" panose="020B0600070205080204" pitchFamily="34" charset="-128"/>
              </a:rPr>
              <a:t>Das Studium auf einen Blick</a:t>
            </a:r>
            <a:br>
              <a:rPr lang="de-DE" altLang="de-DE" dirty="0">
                <a:ea typeface="ＭＳ Ｐゴシック" panose="020B0600070205080204" pitchFamily="34" charset="-128"/>
              </a:rPr>
            </a:br>
            <a:r>
              <a:rPr lang="de-DE" altLang="de-DE" dirty="0">
                <a:ea typeface="ＭＳ Ｐゴシック" panose="020B0600070205080204" pitchFamily="34" charset="-128"/>
              </a:rPr>
              <a:t>Website der Fakultät für Psychologie</a:t>
            </a:r>
            <a:br>
              <a:rPr lang="de-DE" altLang="de-DE" dirty="0">
                <a:ea typeface="ＭＳ Ｐゴシック" panose="020B0600070205080204" pitchFamily="34" charset="-128"/>
              </a:rPr>
            </a:br>
            <a:endParaRPr lang="de-CH" dirty="0"/>
          </a:p>
        </p:txBody>
      </p:sp>
      <p:sp>
        <p:nvSpPr>
          <p:cNvPr id="3" name="Inhaltsplatzhalter 2">
            <a:extLst>
              <a:ext uri="{FF2B5EF4-FFF2-40B4-BE49-F238E27FC236}">
                <a16:creationId xmlns:a16="http://schemas.microsoft.com/office/drawing/2014/main" id="{FEFD7859-D3B8-3D46-8914-BFA848135908}"/>
              </a:ext>
            </a:extLst>
          </p:cNvPr>
          <p:cNvSpPr>
            <a:spLocks noGrp="1"/>
          </p:cNvSpPr>
          <p:nvPr>
            <p:ph idx="1"/>
          </p:nvPr>
        </p:nvSpPr>
        <p:spPr/>
        <p:txBody>
          <a:bodyPr anchor="t"/>
          <a:lstStyle/>
          <a:p>
            <a:r>
              <a:rPr lang="de-DE" altLang="de-DE" dirty="0">
                <a:ea typeface="ＭＳ Ｐゴシック" panose="020B0600070205080204" pitchFamily="34" charset="-128"/>
              </a:rPr>
              <a:t>		https://psychologie.unibas.ch/de/ </a:t>
            </a:r>
          </a:p>
        </p:txBody>
      </p:sp>
      <p:sp>
        <p:nvSpPr>
          <p:cNvPr id="13" name="Fußzeilenplatzhalter 4">
            <a:extLst>
              <a:ext uri="{FF2B5EF4-FFF2-40B4-BE49-F238E27FC236}">
                <a16:creationId xmlns:a16="http://schemas.microsoft.com/office/drawing/2014/main" id="{32ADFF10-2358-7445-80B4-F0DCAC46012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
        <p:nvSpPr>
          <p:cNvPr id="10" name="Foliennummernplatzhalter 9"/>
          <p:cNvSpPr>
            <a:spLocks noGrp="1"/>
          </p:cNvSpPr>
          <p:nvPr>
            <p:ph type="sldNum" sz="quarter" idx="12"/>
          </p:nvPr>
        </p:nvSpPr>
        <p:spPr/>
        <p:txBody>
          <a:bodyPr/>
          <a:lstStyle/>
          <a:p>
            <a:fld id="{B3811826-9277-4232-A2B5-17D05DFC7392}" type="slidenum">
              <a:rPr lang="de-CH" smtClean="0"/>
              <a:pPr/>
              <a:t>17</a:t>
            </a:fld>
            <a:endParaRPr lang="de-CH" dirty="0"/>
          </a:p>
        </p:txBody>
      </p:sp>
      <p:pic>
        <p:nvPicPr>
          <p:cNvPr id="4" name="Picture 3">
            <a:extLst>
              <a:ext uri="{FF2B5EF4-FFF2-40B4-BE49-F238E27FC236}">
                <a16:creationId xmlns:a16="http://schemas.microsoft.com/office/drawing/2014/main" id="{76245106-F4FE-5641-B17E-88D4DD5B2252}"/>
              </a:ext>
            </a:extLst>
          </p:cNvPr>
          <p:cNvPicPr>
            <a:picLocks noChangeAspect="1"/>
          </p:cNvPicPr>
          <p:nvPr/>
        </p:nvPicPr>
        <p:blipFill rotWithShape="1">
          <a:blip r:embed="rId3">
            <a:extLst>
              <a:ext uri="{28A0092B-C50C-407E-A947-70E740481C1C}">
                <a14:useLocalDpi xmlns:a14="http://schemas.microsoft.com/office/drawing/2010/main" val="0"/>
              </a:ext>
            </a:extLst>
          </a:blip>
          <a:srcRect l="3394" r="3174" b="3183"/>
          <a:stretch/>
        </p:blipFill>
        <p:spPr>
          <a:xfrm>
            <a:off x="683568" y="2024830"/>
            <a:ext cx="7416824" cy="4356498"/>
          </a:xfrm>
          <a:prstGeom prst="rect">
            <a:avLst/>
          </a:prstGeom>
        </p:spPr>
      </p:pic>
      <p:pic>
        <p:nvPicPr>
          <p:cNvPr id="5" name="Grafik 4">
            <a:extLst>
              <a:ext uri="{FF2B5EF4-FFF2-40B4-BE49-F238E27FC236}">
                <a16:creationId xmlns:a16="http://schemas.microsoft.com/office/drawing/2014/main" id="{8AD8FACD-2CA9-E34C-B2A7-71473745204E}"/>
              </a:ext>
            </a:extLst>
          </p:cNvPr>
          <p:cNvPicPr>
            <a:picLocks noChangeAspect="1"/>
          </p:cNvPicPr>
          <p:nvPr/>
        </p:nvPicPr>
        <p:blipFill>
          <a:blip r:embed="rId4"/>
          <a:stretch>
            <a:fillRect/>
          </a:stretch>
        </p:blipFill>
        <p:spPr>
          <a:xfrm>
            <a:off x="1835696" y="1484784"/>
            <a:ext cx="360040" cy="360040"/>
          </a:xfrm>
          <a:prstGeom prst="rect">
            <a:avLst/>
          </a:prstGeom>
        </p:spPr>
      </p:pic>
      <p:sp>
        <p:nvSpPr>
          <p:cNvPr id="6" name="Datumsplatzhalter 3">
            <a:extLst>
              <a:ext uri="{FF2B5EF4-FFF2-40B4-BE49-F238E27FC236}">
                <a16:creationId xmlns:a16="http://schemas.microsoft.com/office/drawing/2014/main" id="{03A924B6-D2BB-83A1-E02C-D012A6B27AE7}"/>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Tree>
    <p:extLst>
      <p:ext uri="{BB962C8B-B14F-4D97-AF65-F5344CB8AC3E}">
        <p14:creationId xmlns:p14="http://schemas.microsoft.com/office/powerpoint/2010/main" val="1861075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panose="020B0600070205080204" pitchFamily="34" charset="-128"/>
              </a:rPr>
              <a:t>Das Studium auf einen Blick</a:t>
            </a:r>
            <a:br>
              <a:rPr lang="de-CH" altLang="de-DE" dirty="0">
                <a:ea typeface="ＭＳ Ｐゴシック" panose="020B0600070205080204" pitchFamily="34" charset="-128"/>
              </a:rPr>
            </a:br>
            <a:r>
              <a:rPr lang="de-CH" altLang="de-DE" dirty="0">
                <a:ea typeface="ＭＳ Ｐゴシック" panose="020B0600070205080204" pitchFamily="34" charset="-128"/>
              </a:rPr>
              <a:t>Studienordnung / Studienplan</a:t>
            </a:r>
            <a:endParaRPr lang="de-CH" dirty="0"/>
          </a:p>
        </p:txBody>
      </p:sp>
      <p:sp>
        <p:nvSpPr>
          <p:cNvPr id="3" name="Inhaltsplatzhalter 2"/>
          <p:cNvSpPr>
            <a:spLocks noGrp="1"/>
          </p:cNvSpPr>
          <p:nvPr>
            <p:ph idx="1"/>
          </p:nvPr>
        </p:nvSpPr>
        <p:spPr/>
        <p:txBody>
          <a:bodyPr/>
          <a:lstStyle/>
          <a:p>
            <a:pPr>
              <a:defRPr/>
            </a:pPr>
            <a:r>
              <a:rPr lang="de-DE" altLang="de-DE" dirty="0">
                <a:ea typeface="ＭＳ Ｐゴシック" panose="020B0600070205080204" pitchFamily="34" charset="-128"/>
              </a:rPr>
              <a:t>	https://</a:t>
            </a:r>
            <a:r>
              <a:rPr lang="de-DE" altLang="de-DE" dirty="0" err="1">
                <a:ea typeface="ＭＳ Ｐゴシック" panose="020B0600070205080204" pitchFamily="34" charset="-128"/>
              </a:rPr>
              <a:t>psychologie.unibas.ch</a:t>
            </a:r>
            <a:r>
              <a:rPr lang="de-DE" altLang="de-DE" dirty="0">
                <a:ea typeface="ＭＳ Ｐゴシック" panose="020B0600070205080204" pitchFamily="34" charset="-128"/>
              </a:rPr>
              <a:t>/de/ </a:t>
            </a:r>
          </a:p>
          <a:p>
            <a:pPr>
              <a:defRPr/>
            </a:pPr>
            <a:endParaRPr lang="de-DE" altLang="de-DE" dirty="0">
              <a:ea typeface="ＭＳ Ｐゴシック" panose="020B0600070205080204" pitchFamily="34" charset="-128"/>
            </a:endParaRPr>
          </a:p>
          <a:p>
            <a:pPr>
              <a:defRPr/>
            </a:pPr>
            <a:r>
              <a:rPr lang="de-DE" altLang="de-DE" dirty="0">
                <a:ea typeface="ＭＳ Ｐゴシック" panose="020B0600070205080204" pitchFamily="34" charset="-128"/>
              </a:rPr>
              <a:t>	https://</a:t>
            </a:r>
            <a:r>
              <a:rPr lang="de-DE" altLang="de-DE" dirty="0" err="1">
                <a:ea typeface="ＭＳ Ｐゴシック" panose="020B0600070205080204" pitchFamily="34" charset="-128"/>
              </a:rPr>
              <a:t>psychologie.unibas.ch</a:t>
            </a:r>
            <a:r>
              <a:rPr lang="de-DE" altLang="de-DE" dirty="0">
                <a:ea typeface="ＭＳ Ｐゴシック" panose="020B0600070205080204" pitchFamily="34" charset="-128"/>
              </a:rPr>
              <a:t>/de/</a:t>
            </a:r>
            <a:r>
              <a:rPr lang="de-DE" altLang="de-DE" dirty="0" err="1">
                <a:ea typeface="ＭＳ Ｐゴシック" panose="020B0600070205080204" pitchFamily="34" charset="-128"/>
              </a:rPr>
              <a:t>studium</a:t>
            </a:r>
            <a:r>
              <a:rPr lang="de-DE" altLang="de-DE" dirty="0">
                <a:ea typeface="ＭＳ Ｐゴシック" panose="020B0600070205080204" pitchFamily="34" charset="-128"/>
              </a:rPr>
              <a:t>/</a:t>
            </a:r>
            <a:r>
              <a:rPr lang="de-DE" altLang="de-DE" dirty="0" err="1">
                <a:ea typeface="ＭＳ Ｐゴシック" panose="020B0600070205080204" pitchFamily="34" charset="-128"/>
              </a:rPr>
              <a:t>bachelorstudium</a:t>
            </a:r>
            <a:r>
              <a:rPr lang="de-DE" altLang="de-DE" dirty="0">
                <a:ea typeface="ＭＳ Ｐゴシック" panose="020B0600070205080204" pitchFamily="34" charset="-128"/>
              </a:rPr>
              <a:t>/</a:t>
            </a:r>
            <a:br>
              <a:rPr lang="de-DE" altLang="de-DE" dirty="0">
                <a:ea typeface="ＭＳ Ｐゴシック" panose="020B0600070205080204" pitchFamily="34" charset="-128"/>
              </a:rPr>
            </a:br>
            <a:endParaRPr lang="de-CH" altLang="de-DE" b="1" dirty="0">
              <a:ea typeface="ＭＳ Ｐゴシック" charset="-128"/>
            </a:endParaRPr>
          </a:p>
          <a:p>
            <a:pPr>
              <a:defRPr/>
            </a:pPr>
            <a:r>
              <a:rPr lang="de-CH" altLang="de-DE" b="1" dirty="0">
                <a:ea typeface="ＭＳ Ｐゴシック" charset="-128"/>
              </a:rPr>
              <a:t>Allgemeine Informationen zum Studium</a:t>
            </a:r>
          </a:p>
          <a:p>
            <a:pPr>
              <a:defRPr/>
            </a:pPr>
            <a:endParaRPr lang="de-CH" altLang="de-DE" b="1" dirty="0">
              <a:ea typeface="ＭＳ Ｐゴシック" charset="-128"/>
            </a:endParaRPr>
          </a:p>
          <a:p>
            <a:pPr marL="285750" indent="-285750">
              <a:buFont typeface="Symbol" pitchFamily="2" charset="2"/>
              <a:buChar char="-"/>
              <a:defRPr/>
            </a:pPr>
            <a:r>
              <a:rPr lang="de-CH" altLang="de-DE" dirty="0">
                <a:ea typeface="ＭＳ Ｐゴシック" charset="-128"/>
              </a:rPr>
              <a:t>Wegleitung</a:t>
            </a:r>
            <a:r>
              <a:rPr lang="de-CH" altLang="de-DE" b="1" dirty="0">
                <a:ea typeface="ＭＳ Ｐゴシック" charset="-128"/>
              </a:rPr>
              <a:t> </a:t>
            </a:r>
            <a:r>
              <a:rPr lang="de-CH" altLang="de-DE" dirty="0">
                <a:ea typeface="ＭＳ Ｐゴシック" charset="-128"/>
              </a:rPr>
              <a:t>zum Studium wird die Homepage </a:t>
            </a:r>
            <a:br>
              <a:rPr lang="de-CH" altLang="de-DE" dirty="0">
                <a:ea typeface="ＭＳ Ｐゴシック" charset="-128"/>
              </a:rPr>
            </a:br>
            <a:endParaRPr lang="de-CH" altLang="de-DE" dirty="0">
              <a:ea typeface="ＭＳ Ｐゴシック" charset="-128"/>
            </a:endParaRPr>
          </a:p>
          <a:p>
            <a:pPr marL="285750" indent="-285750">
              <a:buFont typeface="Symbol" pitchFamily="2" charset="2"/>
              <a:buChar char="-"/>
              <a:defRPr/>
            </a:pPr>
            <a:r>
              <a:rPr lang="de-CH" altLang="de-DE" dirty="0">
                <a:ea typeface="ＭＳ Ｐゴシック" charset="-128"/>
              </a:rPr>
              <a:t>Sämtliche Änderungen werden auf der Homepage unter Studium kommuniziert</a:t>
            </a:r>
          </a:p>
          <a:p>
            <a:pPr>
              <a:defRPr/>
            </a:pPr>
            <a:endParaRPr lang="de-CH" altLang="de-DE" b="1" dirty="0">
              <a:ea typeface="ＭＳ Ｐゴシック" charset="-128"/>
            </a:endParaRPr>
          </a:p>
          <a:p>
            <a:pPr>
              <a:defRPr/>
            </a:pPr>
            <a:r>
              <a:rPr lang="de-CH" altLang="de-DE" dirty="0">
                <a:ea typeface="ＭＳ Ｐゴシック" charset="-128"/>
              </a:rPr>
              <a:t>	Studium &gt; Bachelorstudium &gt; Dokumente</a:t>
            </a:r>
          </a:p>
          <a:p>
            <a:pPr>
              <a:defRPr/>
            </a:pPr>
            <a:endParaRPr lang="de-CH" altLang="de-DE" b="1" dirty="0">
              <a:ea typeface="ＭＳ Ｐゴシック" charset="-128"/>
            </a:endParaRPr>
          </a:p>
          <a:p>
            <a:pPr marL="285750" indent="-285750">
              <a:buFont typeface="Symbol" pitchFamily="2" charset="2"/>
              <a:buChar char="-"/>
              <a:defRPr/>
            </a:pPr>
            <a:r>
              <a:rPr lang="de-DE" altLang="de-DE" dirty="0">
                <a:ea typeface="ＭＳ Ｐゴシック" charset="-128"/>
              </a:rPr>
              <a:t>Ordnung für die Bachelor- und Masterstudiengänge an der Fakultät für Psychologie der Universität Basel vom 29. November 2023</a:t>
            </a:r>
            <a:br>
              <a:rPr lang="de-DE" altLang="de-DE" dirty="0">
                <a:ea typeface="ＭＳ Ｐゴシック" charset="-128"/>
              </a:rPr>
            </a:br>
            <a:endParaRPr lang="de-DE" altLang="de-DE" dirty="0">
              <a:ea typeface="ＭＳ Ｐゴシック" charset="-128"/>
            </a:endParaRPr>
          </a:p>
          <a:p>
            <a:pPr marL="285750" indent="-285750">
              <a:buFont typeface="Symbol" pitchFamily="2" charset="2"/>
              <a:buChar char="-"/>
              <a:defRPr/>
            </a:pPr>
            <a:r>
              <a:rPr lang="de-DE" altLang="de-DE" dirty="0">
                <a:ea typeface="ＭＳ Ｐゴシック" charset="-128"/>
              </a:rPr>
              <a:t>Studienplan für den Bachelorstudiengang Psychologie 2024</a:t>
            </a:r>
          </a:p>
        </p:txBody>
      </p:sp>
      <p:sp>
        <p:nvSpPr>
          <p:cNvPr id="10" name="Foliennummernplatzhalter 9"/>
          <p:cNvSpPr>
            <a:spLocks noGrp="1"/>
          </p:cNvSpPr>
          <p:nvPr>
            <p:ph type="sldNum" sz="quarter" idx="12"/>
          </p:nvPr>
        </p:nvSpPr>
        <p:spPr/>
        <p:txBody>
          <a:bodyPr/>
          <a:lstStyle/>
          <a:p>
            <a:fld id="{B3811826-9277-4232-A2B5-17D05DFC7392}" type="slidenum">
              <a:rPr lang="de-CH" smtClean="0"/>
              <a:pPr/>
              <a:t>18</a:t>
            </a:fld>
            <a:endParaRPr lang="de-CH" dirty="0"/>
          </a:p>
        </p:txBody>
      </p:sp>
      <p:sp>
        <p:nvSpPr>
          <p:cNvPr id="6" name="Datumsplatzhalter 3">
            <a:extLst>
              <a:ext uri="{FF2B5EF4-FFF2-40B4-BE49-F238E27FC236}">
                <a16:creationId xmlns:a16="http://schemas.microsoft.com/office/drawing/2014/main" id="{5C00A148-9C97-8340-B166-3B87FB1B3B43}"/>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909E7E34-F831-3A4E-81DA-55B522622447}"/>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pic>
        <p:nvPicPr>
          <p:cNvPr id="11" name="Grafik 10">
            <a:extLst>
              <a:ext uri="{FF2B5EF4-FFF2-40B4-BE49-F238E27FC236}">
                <a16:creationId xmlns:a16="http://schemas.microsoft.com/office/drawing/2014/main" id="{C67A91B2-3FFF-2744-8D10-889ECB6007FA}"/>
              </a:ext>
            </a:extLst>
          </p:cNvPr>
          <p:cNvPicPr>
            <a:picLocks noChangeAspect="1"/>
          </p:cNvPicPr>
          <p:nvPr/>
        </p:nvPicPr>
        <p:blipFill>
          <a:blip r:embed="rId3"/>
          <a:stretch>
            <a:fillRect/>
          </a:stretch>
        </p:blipFill>
        <p:spPr>
          <a:xfrm>
            <a:off x="815897" y="4221088"/>
            <a:ext cx="401464" cy="401464"/>
          </a:xfrm>
          <a:prstGeom prst="rect">
            <a:avLst/>
          </a:prstGeom>
        </p:spPr>
      </p:pic>
      <p:pic>
        <p:nvPicPr>
          <p:cNvPr id="8" name="Grafik 7">
            <a:extLst>
              <a:ext uri="{FF2B5EF4-FFF2-40B4-BE49-F238E27FC236}">
                <a16:creationId xmlns:a16="http://schemas.microsoft.com/office/drawing/2014/main" id="{75396D0A-55F2-104E-9B9E-62C2E964782D}"/>
              </a:ext>
            </a:extLst>
          </p:cNvPr>
          <p:cNvPicPr>
            <a:picLocks noChangeAspect="1"/>
          </p:cNvPicPr>
          <p:nvPr/>
        </p:nvPicPr>
        <p:blipFill>
          <a:blip r:embed="rId4"/>
          <a:stretch>
            <a:fillRect/>
          </a:stretch>
        </p:blipFill>
        <p:spPr>
          <a:xfrm>
            <a:off x="890159" y="1444904"/>
            <a:ext cx="360040" cy="360040"/>
          </a:xfrm>
          <a:prstGeom prst="rect">
            <a:avLst/>
          </a:prstGeom>
        </p:spPr>
      </p:pic>
      <p:pic>
        <p:nvPicPr>
          <p:cNvPr id="9" name="Grafik 8">
            <a:extLst>
              <a:ext uri="{FF2B5EF4-FFF2-40B4-BE49-F238E27FC236}">
                <a16:creationId xmlns:a16="http://schemas.microsoft.com/office/drawing/2014/main" id="{49913C35-5427-C44E-AA1C-63842FF29ECC}"/>
              </a:ext>
            </a:extLst>
          </p:cNvPr>
          <p:cNvPicPr>
            <a:picLocks noChangeAspect="1"/>
          </p:cNvPicPr>
          <p:nvPr/>
        </p:nvPicPr>
        <p:blipFill>
          <a:blip r:embed="rId3"/>
          <a:stretch>
            <a:fillRect/>
          </a:stretch>
        </p:blipFill>
        <p:spPr>
          <a:xfrm>
            <a:off x="869447" y="2071013"/>
            <a:ext cx="401464" cy="401464"/>
          </a:xfrm>
          <a:prstGeom prst="rect">
            <a:avLst/>
          </a:prstGeom>
        </p:spPr>
      </p:pic>
    </p:spTree>
    <p:extLst>
      <p:ext uri="{BB962C8B-B14F-4D97-AF65-F5344CB8AC3E}">
        <p14:creationId xmlns:p14="http://schemas.microsoft.com/office/powerpoint/2010/main" val="38344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panose="020B0600070205080204" pitchFamily="34" charset="-128"/>
              </a:rPr>
              <a:t>Aufbau Bachelorstudium Psychologie</a:t>
            </a:r>
            <a:endParaRPr lang="de-CH" dirty="0"/>
          </a:p>
        </p:txBody>
      </p:sp>
      <p:sp>
        <p:nvSpPr>
          <p:cNvPr id="3" name="Inhaltsplatzhalter 2"/>
          <p:cNvSpPr>
            <a:spLocks noGrp="1"/>
          </p:cNvSpPr>
          <p:nvPr>
            <p:ph idx="1"/>
          </p:nvPr>
        </p:nvSpPr>
        <p:spPr/>
        <p:txBody>
          <a:bodyPr/>
          <a:lstStyle/>
          <a:p>
            <a:pPr lvl="1">
              <a:buFont typeface="Symbol" pitchFamily="2" charset="2"/>
              <a:buChar char="-"/>
              <a:defRPr/>
            </a:pPr>
            <a:r>
              <a:rPr lang="de-CH" altLang="de-DE" dirty="0">
                <a:ea typeface="ＭＳ Ｐゴシック" panose="020B0600070205080204" pitchFamily="34" charset="-128"/>
              </a:rPr>
              <a:t>Das Bachelorstudium umfasst 180 Kreditpunkte</a:t>
            </a:r>
            <a:br>
              <a:rPr lang="de-CH" altLang="de-DE" dirty="0">
                <a:ea typeface="ＭＳ Ｐゴシック" panose="020B0600070205080204" pitchFamily="34" charset="-128"/>
              </a:rPr>
            </a:br>
            <a:endParaRPr lang="de-CH" altLang="de-DE" dirty="0">
              <a:ea typeface="ＭＳ Ｐゴシック" panose="020B0600070205080204" pitchFamily="34" charset="-128"/>
            </a:endParaRPr>
          </a:p>
          <a:p>
            <a:pPr lvl="1">
              <a:buFont typeface="Symbol" pitchFamily="2" charset="2"/>
              <a:buChar char="-"/>
              <a:defRPr/>
            </a:pPr>
            <a:r>
              <a:rPr lang="de-CH" altLang="de-DE" dirty="0">
                <a:ea typeface="ＭＳ Ｐゴシック" panose="020B0600070205080204" pitchFamily="34" charset="-128"/>
              </a:rPr>
              <a:t>Die Grundlagen der Psychologie werden im Modul </a:t>
            </a:r>
            <a:r>
              <a:rPr lang="de-CH" altLang="de-DE" b="1" dirty="0" err="1">
                <a:ea typeface="ＭＳ Ｐゴシック" panose="020B0600070205080204" pitchFamily="34" charset="-128"/>
              </a:rPr>
              <a:t>Propädeutikum</a:t>
            </a:r>
            <a:r>
              <a:rPr lang="de-CH" altLang="de-DE" dirty="0">
                <a:ea typeface="ＭＳ Ｐゴシック" panose="020B0600070205080204" pitchFamily="34" charset="-128"/>
              </a:rPr>
              <a:t> vermittelt</a:t>
            </a:r>
            <a:br>
              <a:rPr lang="de-CH" altLang="de-DE" dirty="0">
                <a:ea typeface="ＭＳ Ｐゴシック" panose="020B0600070205080204" pitchFamily="34" charset="-128"/>
              </a:rPr>
            </a:br>
            <a:endParaRPr lang="de-CH" altLang="de-DE" dirty="0">
              <a:ea typeface="ＭＳ Ｐゴシック" panose="020B0600070205080204" pitchFamily="34" charset="-128"/>
            </a:endParaRPr>
          </a:p>
          <a:p>
            <a:pPr lvl="1">
              <a:buFont typeface="Symbol" pitchFamily="2" charset="2"/>
              <a:buChar char="-"/>
              <a:defRPr/>
            </a:pPr>
            <a:r>
              <a:rPr lang="de-DE" altLang="de-DE" dirty="0">
                <a:ea typeface="ＭＳ Ｐゴシック" panose="020B0600070205080204" pitchFamily="34" charset="-128"/>
              </a:rPr>
              <a:t>Es müssen alle sechs Propädeutischen Klausuren bestanden sein, bevor Veranstaltungen aus dem Aufbaustudium absolviert werden können</a:t>
            </a:r>
          </a:p>
          <a:p>
            <a:pPr lvl="1">
              <a:buFont typeface="Symbol" pitchFamily="2" charset="2"/>
              <a:buChar char="-"/>
              <a:defRPr/>
            </a:pPr>
            <a:endParaRPr lang="de-DE" altLang="de-DE" dirty="0">
              <a:ea typeface="ＭＳ Ｐゴシック" panose="020B0600070205080204" pitchFamily="34" charset="-128"/>
            </a:endParaRPr>
          </a:p>
          <a:p>
            <a:pPr lvl="1">
              <a:buFont typeface="Symbol" pitchFamily="2" charset="2"/>
              <a:buChar char="-"/>
              <a:defRPr/>
            </a:pPr>
            <a:r>
              <a:rPr lang="de-DE" altLang="de-DE" dirty="0">
                <a:ea typeface="ＭＳ Ｐゴシック" panose="020B0600070205080204" pitchFamily="34" charset="-128"/>
              </a:rPr>
              <a:t>Das erfolgreich absolvierte Modul Experimentalpraktikum ist Voraussetzung zum Schreiben der Bachelorarbeit</a:t>
            </a:r>
          </a:p>
          <a:p>
            <a:pPr lvl="1">
              <a:buFont typeface="Symbol" pitchFamily="2" charset="2"/>
              <a:buChar char="-"/>
              <a:defRPr/>
            </a:pPr>
            <a:endParaRPr lang="de-DE" altLang="de-DE" dirty="0">
              <a:ea typeface="ＭＳ Ｐゴシック" panose="020B0600070205080204" pitchFamily="34" charset="-128"/>
            </a:endParaRPr>
          </a:p>
          <a:p>
            <a:pPr lvl="1">
              <a:buFont typeface="Symbol" pitchFamily="2" charset="2"/>
              <a:buChar char="-"/>
              <a:defRPr/>
            </a:pPr>
            <a:r>
              <a:rPr lang="de-DE" altLang="de-DE" dirty="0">
                <a:ea typeface="ＭＳ Ｐゴシック" panose="020B0600070205080204" pitchFamily="34" charset="-128"/>
              </a:rPr>
              <a:t>Das Modul Bachelorarbeit setzt sich zusammen aus der Pflichtvorlesung „Wie schreibe ich eine Bachelorarbeit“ und der Erarbeitung einer Bachelorarbeit</a:t>
            </a:r>
          </a:p>
          <a:p>
            <a:pPr lvl="1">
              <a:buFont typeface="Symbol" pitchFamily="2" charset="2"/>
              <a:buChar char="-"/>
              <a:defRPr/>
            </a:pPr>
            <a:endParaRPr lang="de-DE" altLang="de-DE" dirty="0">
              <a:ea typeface="ＭＳ Ｐゴシック" panose="020B0600070205080204" pitchFamily="34" charset="-128"/>
            </a:endParaRPr>
          </a:p>
          <a:p>
            <a:pPr marL="0" lvl="1" indent="0">
              <a:buNone/>
              <a:defRPr/>
            </a:pPr>
            <a:endParaRPr lang="de-DE" altLang="de-DE" dirty="0">
              <a:ea typeface="ＭＳ Ｐゴシック" panose="020B0600070205080204" pitchFamily="34" charset="-128"/>
            </a:endParaRPr>
          </a:p>
        </p:txBody>
      </p:sp>
      <p:sp>
        <p:nvSpPr>
          <p:cNvPr id="10" name="Foliennummernplatzhalter 9"/>
          <p:cNvSpPr>
            <a:spLocks noGrp="1"/>
          </p:cNvSpPr>
          <p:nvPr>
            <p:ph type="sldNum" sz="quarter" idx="12"/>
          </p:nvPr>
        </p:nvSpPr>
        <p:spPr/>
        <p:txBody>
          <a:bodyPr/>
          <a:lstStyle/>
          <a:p>
            <a:fld id="{B3811826-9277-4232-A2B5-17D05DFC7392}" type="slidenum">
              <a:rPr lang="de-CH" smtClean="0"/>
              <a:pPr/>
              <a:t>19</a:t>
            </a:fld>
            <a:endParaRPr lang="de-CH" dirty="0"/>
          </a:p>
        </p:txBody>
      </p:sp>
      <p:sp>
        <p:nvSpPr>
          <p:cNvPr id="6" name="Datumsplatzhalter 3">
            <a:extLst>
              <a:ext uri="{FF2B5EF4-FFF2-40B4-BE49-F238E27FC236}">
                <a16:creationId xmlns:a16="http://schemas.microsoft.com/office/drawing/2014/main" id="{2831F5CF-8290-734A-9F30-A175FF1D8104}"/>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2E927BBD-3C69-D040-98BA-BFA49C6CE49E}"/>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58834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6E574C3-7C43-ACDC-6E81-95B99A86CD1B}"/>
              </a:ext>
            </a:extLst>
          </p:cNvPr>
          <p:cNvSpPr>
            <a:spLocks noGrp="1"/>
          </p:cNvSpPr>
          <p:nvPr>
            <p:ph type="title"/>
          </p:nvPr>
        </p:nvSpPr>
        <p:spPr/>
        <p:txBody>
          <a:bodyPr/>
          <a:lstStyle/>
          <a:p>
            <a:r>
              <a:rPr lang="de-DE" dirty="0" err="1"/>
              <a:t>Begrüssung</a:t>
            </a:r>
            <a:endParaRPr lang="de-DE" dirty="0"/>
          </a:p>
        </p:txBody>
      </p:sp>
      <p:pic>
        <p:nvPicPr>
          <p:cNvPr id="6" name="Inhaltsplatzhalter 9">
            <a:extLst>
              <a:ext uri="{FF2B5EF4-FFF2-40B4-BE49-F238E27FC236}">
                <a16:creationId xmlns:a16="http://schemas.microsoft.com/office/drawing/2014/main" id="{08B442CE-C0C5-9771-4CF9-556B1402D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100" y="620688"/>
            <a:ext cx="5664000" cy="4248000"/>
          </a:xfrm>
          <a:prstGeom prst="rect">
            <a:avLst/>
          </a:prstGeom>
        </p:spPr>
      </p:pic>
      <p:sp>
        <p:nvSpPr>
          <p:cNvPr id="8" name="Textfeld 7">
            <a:extLst>
              <a:ext uri="{FF2B5EF4-FFF2-40B4-BE49-F238E27FC236}">
                <a16:creationId xmlns:a16="http://schemas.microsoft.com/office/drawing/2014/main" id="{ACA6059C-DC90-9BC0-FF0A-DA26A3FE0400}"/>
              </a:ext>
            </a:extLst>
          </p:cNvPr>
          <p:cNvSpPr txBox="1"/>
          <p:nvPr/>
        </p:nvSpPr>
        <p:spPr>
          <a:xfrm>
            <a:off x="431800" y="5301208"/>
            <a:ext cx="4932288" cy="369332"/>
          </a:xfrm>
          <a:prstGeom prst="rect">
            <a:avLst/>
          </a:prstGeom>
          <a:noFill/>
        </p:spPr>
        <p:txBody>
          <a:bodyPr wrap="square">
            <a:spAutoFit/>
          </a:bodyPr>
          <a:lstStyle/>
          <a:p>
            <a:r>
              <a:rPr lang="de-DE" dirty="0"/>
              <a:t>Studiendekan Prof. Dr. Alexander Grob</a:t>
            </a:r>
          </a:p>
        </p:txBody>
      </p:sp>
    </p:spTree>
    <p:extLst>
      <p:ext uri="{BB962C8B-B14F-4D97-AF65-F5344CB8AC3E}">
        <p14:creationId xmlns:p14="http://schemas.microsoft.com/office/powerpoint/2010/main" val="348930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FC021-6504-CC78-6915-5EC98CDE8265}"/>
            </a:ext>
          </a:extLst>
        </p:cNvPr>
        <p:cNvGrpSpPr/>
        <p:nvPr/>
      </p:nvGrpSpPr>
      <p:grpSpPr>
        <a:xfrm>
          <a:off x="0" y="0"/>
          <a:ext cx="0" cy="0"/>
          <a:chOff x="0" y="0"/>
          <a:chExt cx="0" cy="0"/>
        </a:xfrm>
      </p:grpSpPr>
      <p:sp>
        <p:nvSpPr>
          <p:cNvPr id="30723" name="Fußzeilenplatzhalter 4">
            <a:extLst>
              <a:ext uri="{FF2B5EF4-FFF2-40B4-BE49-F238E27FC236}">
                <a16:creationId xmlns:a16="http://schemas.microsoft.com/office/drawing/2014/main" id="{8BBBDDCE-E596-052D-288E-5EE30D3D6E6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a:t>University of Basel</a:t>
            </a:r>
          </a:p>
        </p:txBody>
      </p:sp>
      <p:sp>
        <p:nvSpPr>
          <p:cNvPr id="30726" name="Textfeld 8">
            <a:extLst>
              <a:ext uri="{FF2B5EF4-FFF2-40B4-BE49-F238E27FC236}">
                <a16:creationId xmlns:a16="http://schemas.microsoft.com/office/drawing/2014/main" id="{F37EA7FA-400C-763F-7A4B-EECBCCC78FD1}"/>
              </a:ext>
            </a:extLst>
          </p:cNvPr>
          <p:cNvSpPr txBox="1">
            <a:spLocks noChangeArrowheads="1"/>
          </p:cNvSpPr>
          <p:nvPr/>
        </p:nvSpPr>
        <p:spPr bwMode="auto">
          <a:xfrm>
            <a:off x="4241800" y="64643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
        <p:nvSpPr>
          <p:cNvPr id="30727" name="Textfeld 9">
            <a:extLst>
              <a:ext uri="{FF2B5EF4-FFF2-40B4-BE49-F238E27FC236}">
                <a16:creationId xmlns:a16="http://schemas.microsoft.com/office/drawing/2014/main" id="{EC42EE13-78AD-4B51-85F4-BB73C0D7DF48}"/>
              </a:ext>
            </a:extLst>
          </p:cNvPr>
          <p:cNvSpPr txBox="1">
            <a:spLocks noChangeArrowheads="1"/>
          </p:cNvSpPr>
          <p:nvPr/>
        </p:nvSpPr>
        <p:spPr bwMode="auto">
          <a:xfrm>
            <a:off x="3835400" y="64389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
        <p:nvSpPr>
          <p:cNvPr id="10" name="Datumsplatzhalter 3">
            <a:extLst>
              <a:ext uri="{FF2B5EF4-FFF2-40B4-BE49-F238E27FC236}">
                <a16:creationId xmlns:a16="http://schemas.microsoft.com/office/drawing/2014/main" id="{7DF31F67-216C-661B-D723-242D2D280172}"/>
              </a:ext>
            </a:extLst>
          </p:cNvPr>
          <p:cNvSpPr>
            <a:spLocks noGrp="1"/>
          </p:cNvSpPr>
          <p:nvPr>
            <p:ph type="dt" sz="quarter" idx="10"/>
          </p:nvPr>
        </p:nvSpPr>
        <p:spPr/>
        <p:txBody>
          <a:bodyPr/>
          <a:lstStyle/>
          <a:p>
            <a:pPr>
              <a:defRPr/>
            </a:pPr>
            <a:r>
              <a:rPr lang="de-CH" dirty="0"/>
              <a:t>Ihr Psychologiestudium</a:t>
            </a:r>
          </a:p>
        </p:txBody>
      </p:sp>
      <p:pic>
        <p:nvPicPr>
          <p:cNvPr id="25" name="Grafik 24">
            <a:extLst>
              <a:ext uri="{FF2B5EF4-FFF2-40B4-BE49-F238E27FC236}">
                <a16:creationId xmlns:a16="http://schemas.microsoft.com/office/drawing/2014/main" id="{F803B621-F8F4-D28C-EB18-E30D5CFD6CCD}"/>
              </a:ext>
            </a:extLst>
          </p:cNvPr>
          <p:cNvPicPr>
            <a:picLocks noChangeAspect="1"/>
          </p:cNvPicPr>
          <p:nvPr/>
        </p:nvPicPr>
        <p:blipFill>
          <a:blip r:embed="rId3"/>
          <a:stretch>
            <a:fillRect/>
          </a:stretch>
        </p:blipFill>
        <p:spPr>
          <a:xfrm>
            <a:off x="1223628" y="76200"/>
            <a:ext cx="6460349" cy="6705600"/>
          </a:xfrm>
          <a:prstGeom prst="rect">
            <a:avLst/>
          </a:prstGeom>
        </p:spPr>
      </p:pic>
      <p:sp>
        <p:nvSpPr>
          <p:cNvPr id="32" name="Rechteck 31">
            <a:hlinkClick r:id="" action="ppaction://noaction" highlightClick="1"/>
            <a:extLst>
              <a:ext uri="{FF2B5EF4-FFF2-40B4-BE49-F238E27FC236}">
                <a16:creationId xmlns:a16="http://schemas.microsoft.com/office/drawing/2014/main" id="{E452A25A-4E47-1DAA-FF1F-2F9635DF096B}"/>
              </a:ext>
            </a:extLst>
          </p:cNvPr>
          <p:cNvSpPr/>
          <p:nvPr/>
        </p:nvSpPr>
        <p:spPr>
          <a:xfrm>
            <a:off x="1187625" y="332656"/>
            <a:ext cx="2647776" cy="5832648"/>
          </a:xfrm>
          <a:prstGeom prst="rect">
            <a:avLst/>
          </a:prstGeom>
          <a:noFill/>
          <a:ln w="50800"/>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dirty="0" err="1"/>
          </a:p>
        </p:txBody>
      </p:sp>
      <p:sp>
        <p:nvSpPr>
          <p:cNvPr id="33" name="Rechteck 32">
            <a:hlinkClick r:id="" action="ppaction://noaction" highlightClick="1"/>
            <a:extLst>
              <a:ext uri="{FF2B5EF4-FFF2-40B4-BE49-F238E27FC236}">
                <a16:creationId xmlns:a16="http://schemas.microsoft.com/office/drawing/2014/main" id="{C15E0C06-4B64-7E69-61B9-2AC50BCA0DFE}"/>
              </a:ext>
            </a:extLst>
          </p:cNvPr>
          <p:cNvSpPr/>
          <p:nvPr/>
        </p:nvSpPr>
        <p:spPr>
          <a:xfrm>
            <a:off x="1187626" y="6165304"/>
            <a:ext cx="6496352" cy="334640"/>
          </a:xfrm>
          <a:prstGeom prst="rect">
            <a:avLst/>
          </a:prstGeom>
          <a:noFill/>
          <a:ln w="50800"/>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dirty="0" err="1"/>
          </a:p>
        </p:txBody>
      </p:sp>
      <p:sp>
        <p:nvSpPr>
          <p:cNvPr id="2" name="Rechteck 1">
            <a:hlinkClick r:id="" action="ppaction://noaction" highlightClick="1"/>
            <a:extLst>
              <a:ext uri="{FF2B5EF4-FFF2-40B4-BE49-F238E27FC236}">
                <a16:creationId xmlns:a16="http://schemas.microsoft.com/office/drawing/2014/main" id="{6BC183F5-3268-26F1-23C9-84C1B67506ED}"/>
              </a:ext>
            </a:extLst>
          </p:cNvPr>
          <p:cNvSpPr/>
          <p:nvPr/>
        </p:nvSpPr>
        <p:spPr>
          <a:xfrm>
            <a:off x="1204144" y="6449491"/>
            <a:ext cx="6460349" cy="363885"/>
          </a:xfrm>
          <a:prstGeom prst="rect">
            <a:avLst/>
          </a:prstGeom>
          <a:noFill/>
          <a:ln w="50800"/>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dirty="0" err="1"/>
          </a:p>
        </p:txBody>
      </p:sp>
      <p:sp>
        <p:nvSpPr>
          <p:cNvPr id="3" name="Textfeld 2">
            <a:extLst>
              <a:ext uri="{FF2B5EF4-FFF2-40B4-BE49-F238E27FC236}">
                <a16:creationId xmlns:a16="http://schemas.microsoft.com/office/drawing/2014/main" id="{C68A285C-14BE-7777-7955-A1EF40B61361}"/>
              </a:ext>
            </a:extLst>
          </p:cNvPr>
          <p:cNvSpPr txBox="1"/>
          <p:nvPr/>
        </p:nvSpPr>
        <p:spPr>
          <a:xfrm>
            <a:off x="8839200" y="5377543"/>
            <a:ext cx="0" cy="0"/>
          </a:xfrm>
          <a:prstGeom prst="rect">
            <a:avLst/>
          </a:prstGeom>
          <a:noFill/>
        </p:spPr>
        <p:txBody>
          <a:bodyPr wrap="none" lIns="0" tIns="0" rIns="0" bIns="0" rtlCol="0">
            <a:noAutofit/>
          </a:bodyPr>
          <a:lstStyle/>
          <a:p>
            <a:pPr>
              <a:lnSpc>
                <a:spcPts val="2200"/>
              </a:lnSpc>
            </a:pPr>
            <a:endParaRPr lang="de-DE" dirty="0"/>
          </a:p>
        </p:txBody>
      </p:sp>
    </p:spTree>
    <p:extLst>
      <p:ext uri="{BB962C8B-B14F-4D97-AF65-F5344CB8AC3E}">
        <p14:creationId xmlns:p14="http://schemas.microsoft.com/office/powerpoint/2010/main" val="179331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7DD9F-1D56-2530-AF2C-31247A48F5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5BDE26-780C-9D12-9E13-284257C60FE5}"/>
              </a:ext>
            </a:extLst>
          </p:cNvPr>
          <p:cNvSpPr>
            <a:spLocks noGrp="1"/>
          </p:cNvSpPr>
          <p:nvPr>
            <p:ph type="title"/>
          </p:nvPr>
        </p:nvSpPr>
        <p:spPr/>
        <p:txBody>
          <a:bodyPr/>
          <a:lstStyle/>
          <a:p>
            <a:r>
              <a:rPr lang="de-CH" dirty="0"/>
              <a:t>Agenda</a:t>
            </a:r>
          </a:p>
        </p:txBody>
      </p:sp>
      <p:sp>
        <p:nvSpPr>
          <p:cNvPr id="8" name="Foliennummernplatzhalter 7">
            <a:extLst>
              <a:ext uri="{FF2B5EF4-FFF2-40B4-BE49-F238E27FC236}">
                <a16:creationId xmlns:a16="http://schemas.microsoft.com/office/drawing/2014/main" id="{B1C49E8C-82B1-B039-12BF-9F97CB3E38CC}"/>
              </a:ext>
            </a:extLst>
          </p:cNvPr>
          <p:cNvSpPr>
            <a:spLocks noGrp="1"/>
          </p:cNvSpPr>
          <p:nvPr>
            <p:ph type="sldNum" sz="quarter" idx="12"/>
          </p:nvPr>
        </p:nvSpPr>
        <p:spPr/>
        <p:txBody>
          <a:bodyPr/>
          <a:lstStyle/>
          <a:p>
            <a:fld id="{B3811826-9277-4232-A2B5-17D05DFC7392}" type="slidenum">
              <a:rPr lang="de-CH" smtClean="0"/>
              <a:pPr/>
              <a:t>21</a:t>
            </a:fld>
            <a:endParaRPr lang="de-CH" dirty="0"/>
          </a:p>
        </p:txBody>
      </p:sp>
      <p:sp>
        <p:nvSpPr>
          <p:cNvPr id="9" name="Datumsplatzhalter 3">
            <a:extLst>
              <a:ext uri="{FF2B5EF4-FFF2-40B4-BE49-F238E27FC236}">
                <a16:creationId xmlns:a16="http://schemas.microsoft.com/office/drawing/2014/main" id="{747D63D5-4B3B-D764-E496-1E7543613443}"/>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10" name="Fußzeilenplatzhalter 4">
            <a:extLst>
              <a:ext uri="{FF2B5EF4-FFF2-40B4-BE49-F238E27FC236}">
                <a16:creationId xmlns:a16="http://schemas.microsoft.com/office/drawing/2014/main" id="{52763056-2915-E263-BCBC-E3B90A52D0E5}"/>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graphicFrame>
        <p:nvGraphicFramePr>
          <p:cNvPr id="3" name="Tabelle 2">
            <a:extLst>
              <a:ext uri="{FF2B5EF4-FFF2-40B4-BE49-F238E27FC236}">
                <a16:creationId xmlns:a16="http://schemas.microsoft.com/office/drawing/2014/main" id="{70B4D297-5A33-648D-C7F2-516C6B46619F}"/>
              </a:ext>
            </a:extLst>
          </p:cNvPr>
          <p:cNvGraphicFramePr>
            <a:graphicFrameLocks noGrp="1"/>
          </p:cNvGraphicFramePr>
          <p:nvPr>
            <p:extLst>
              <p:ext uri="{D42A27DB-BD31-4B8C-83A1-F6EECF244321}">
                <p14:modId xmlns:p14="http://schemas.microsoft.com/office/powerpoint/2010/main" val="2758480061"/>
              </p:ext>
            </p:extLst>
          </p:nvPr>
        </p:nvGraphicFramePr>
        <p:xfrm>
          <a:off x="1187624" y="1888952"/>
          <a:ext cx="6144344" cy="2008120"/>
        </p:xfrm>
        <a:graphic>
          <a:graphicData uri="http://schemas.openxmlformats.org/drawingml/2006/table">
            <a:tbl>
              <a:tblPr firstRow="1" bandRow="1">
                <a:tableStyleId>{5940675A-B579-460E-94D1-54222C63F5DA}</a:tableStyleId>
              </a:tblPr>
              <a:tblGrid>
                <a:gridCol w="658184">
                  <a:extLst>
                    <a:ext uri="{9D8B030D-6E8A-4147-A177-3AD203B41FA5}">
                      <a16:colId xmlns:a16="http://schemas.microsoft.com/office/drawing/2014/main" val="1808041020"/>
                    </a:ext>
                  </a:extLst>
                </a:gridCol>
                <a:gridCol w="5486160">
                  <a:extLst>
                    <a:ext uri="{9D8B030D-6E8A-4147-A177-3AD203B41FA5}">
                      <a16:colId xmlns:a16="http://schemas.microsoft.com/office/drawing/2014/main" val="3822854498"/>
                    </a:ext>
                  </a:extLst>
                </a:gridCol>
              </a:tblGrid>
              <a:tr h="370840">
                <a:tc>
                  <a:txBody>
                    <a:bodyPr/>
                    <a:lstStyle/>
                    <a:p>
                      <a:r>
                        <a:rPr lang="de-CH" dirty="0"/>
                        <a:t>1</a:t>
                      </a:r>
                    </a:p>
                  </a:txBody>
                  <a:tcPr marL="144000" marR="144000" marT="90000" marB="90000">
                    <a:lnL w="12700" cmpd="sng">
                      <a:noFill/>
                    </a:lnL>
                    <a:lnR w="12700" cmpd="sng">
                      <a:noFill/>
                    </a:lnR>
                    <a:noFill/>
                  </a:tcPr>
                </a:tc>
                <a:tc>
                  <a:txBody>
                    <a:bodyPr/>
                    <a:lstStyle/>
                    <a:p>
                      <a:r>
                        <a:rPr lang="de-CH" dirty="0"/>
                        <a:t>Wo finde ich Unterstützung?</a:t>
                      </a:r>
                    </a:p>
                  </a:txBody>
                  <a:tcPr marL="144000" marR="144000" marT="90000" marB="90000">
                    <a:lnL w="12700" cmpd="sng">
                      <a:noFill/>
                    </a:lnL>
                    <a:lnR w="12700" cmpd="sng">
                      <a:noFill/>
                    </a:lnR>
                    <a:noFill/>
                  </a:tcPr>
                </a:tc>
                <a:extLst>
                  <a:ext uri="{0D108BD9-81ED-4DB2-BD59-A6C34878D82A}">
                    <a16:rowId xmlns:a16="http://schemas.microsoft.com/office/drawing/2014/main" val="4144712546"/>
                  </a:ext>
                </a:extLst>
              </a:tr>
              <a:tr h="370840">
                <a:tc>
                  <a:txBody>
                    <a:bodyPr/>
                    <a:lstStyle/>
                    <a:p>
                      <a:r>
                        <a:rPr lang="de-CH" dirty="0"/>
                        <a:t>2</a:t>
                      </a:r>
                    </a:p>
                  </a:txBody>
                  <a:tcPr marL="144000" marR="144000" marT="90000" marB="90000">
                    <a:lnL w="12700" cmpd="sng">
                      <a:noFill/>
                    </a:lnL>
                    <a:lnR w="12700" cmpd="sng">
                      <a:noFill/>
                    </a:lnR>
                    <a:noFill/>
                  </a:tcPr>
                </a:tc>
                <a:tc>
                  <a:txBody>
                    <a:bodyPr/>
                    <a:lstStyle/>
                    <a:p>
                      <a:r>
                        <a:rPr lang="en-US" dirty="0"/>
                        <a:t>Wie </a:t>
                      </a:r>
                      <a:r>
                        <a:rPr lang="en-US" dirty="0" err="1"/>
                        <a:t>baut</a:t>
                      </a:r>
                      <a:r>
                        <a:rPr lang="en-US" dirty="0"/>
                        <a:t> </a:t>
                      </a:r>
                      <a:r>
                        <a:rPr lang="en-US" dirty="0" err="1"/>
                        <a:t>sich</a:t>
                      </a:r>
                      <a:r>
                        <a:rPr lang="en-US" dirty="0"/>
                        <a:t> das </a:t>
                      </a:r>
                      <a:r>
                        <a:rPr lang="en-US" dirty="0" err="1"/>
                        <a:t>Bachelorstudium</a:t>
                      </a:r>
                      <a:r>
                        <a:rPr lang="en-US" dirty="0"/>
                        <a:t> </a:t>
                      </a:r>
                      <a:r>
                        <a:rPr lang="en-US" dirty="0" err="1"/>
                        <a:t>Psychologie</a:t>
                      </a:r>
                      <a:r>
                        <a:rPr lang="en-US" dirty="0"/>
                        <a:t> auf?</a:t>
                      </a:r>
                      <a:endParaRPr lang="de-CH" dirty="0"/>
                    </a:p>
                  </a:txBody>
                  <a:tcPr marL="144000" marR="144000" marT="90000" marB="90000">
                    <a:lnL w="12700" cmpd="sng">
                      <a:noFill/>
                    </a:lnL>
                    <a:lnR w="12700" cmpd="sng">
                      <a:noFill/>
                    </a:lnR>
                    <a:noFill/>
                  </a:tcPr>
                </a:tc>
                <a:extLst>
                  <a:ext uri="{0D108BD9-81ED-4DB2-BD59-A6C34878D82A}">
                    <a16:rowId xmlns:a16="http://schemas.microsoft.com/office/drawing/2014/main" val="308171093"/>
                  </a:ext>
                </a:extLst>
              </a:tr>
              <a:tr h="370840">
                <a:tc>
                  <a:txBody>
                    <a:bodyPr/>
                    <a:lstStyle/>
                    <a:p>
                      <a:r>
                        <a:rPr lang="de-CH" dirty="0"/>
                        <a:t>3</a:t>
                      </a:r>
                    </a:p>
                  </a:txBody>
                  <a:tcPr marL="144000" marR="144000" marT="90000" marB="90000">
                    <a:lnL w="12700" cmpd="sng">
                      <a:noFill/>
                    </a:lnL>
                    <a:lnR w="12700" cmpd="sng">
                      <a:noFill/>
                    </a:lnR>
                    <a:solidFill>
                      <a:schemeClr val="accent1"/>
                    </a:solidFill>
                  </a:tcPr>
                </a:tc>
                <a:tc>
                  <a:txBody>
                    <a:bodyPr/>
                    <a:lstStyle/>
                    <a:p>
                      <a:r>
                        <a:rPr lang="de-CH" dirty="0"/>
                        <a:t>Was ist im ersten Studienjahr zu beachten?</a:t>
                      </a:r>
                    </a:p>
                  </a:txBody>
                  <a:tcPr marL="144000" marR="144000" marT="90000" marB="90000">
                    <a:lnL w="12700" cmpd="sng">
                      <a:noFill/>
                    </a:lnL>
                    <a:lnR w="12700" cmpd="sng">
                      <a:noFill/>
                    </a:lnR>
                    <a:solidFill>
                      <a:schemeClr val="accent1"/>
                    </a:solidFill>
                  </a:tcPr>
                </a:tc>
                <a:extLst>
                  <a:ext uri="{0D108BD9-81ED-4DB2-BD59-A6C34878D82A}">
                    <a16:rowId xmlns:a16="http://schemas.microsoft.com/office/drawing/2014/main" val="2896053214"/>
                  </a:ext>
                </a:extLst>
              </a:tr>
              <a:tr h="370840">
                <a:tc>
                  <a:txBody>
                    <a:bodyPr/>
                    <a:lstStyle/>
                    <a:p>
                      <a:r>
                        <a:rPr lang="de-CH" dirty="0"/>
                        <a:t> 4</a:t>
                      </a:r>
                    </a:p>
                  </a:txBody>
                  <a:tcPr>
                    <a:lnL w="12700" cmpd="sng">
                      <a:noFill/>
                    </a:lnL>
                    <a:lnR w="12700" cmpd="sng">
                      <a:noFill/>
                    </a:lnR>
                  </a:tcPr>
                </a:tc>
                <a:tc>
                  <a:txBody>
                    <a:bodyPr/>
                    <a:lstStyle/>
                    <a:p>
                      <a:r>
                        <a:rPr lang="de-DE" dirty="0"/>
                        <a:t> Fachgruppe Psychologie</a:t>
                      </a:r>
                    </a:p>
                  </a:txBody>
                  <a:tcPr>
                    <a:lnL w="12700" cmpd="sng">
                      <a:noFill/>
                    </a:lnL>
                    <a:lnR w="12700" cmpd="sng">
                      <a:noFill/>
                    </a:lnR>
                  </a:tcPr>
                </a:tc>
                <a:extLst>
                  <a:ext uri="{0D108BD9-81ED-4DB2-BD59-A6C34878D82A}">
                    <a16:rowId xmlns:a16="http://schemas.microsoft.com/office/drawing/2014/main" val="1696558667"/>
                  </a:ext>
                </a:extLst>
              </a:tr>
            </a:tbl>
          </a:graphicData>
        </a:graphic>
      </p:graphicFrame>
    </p:spTree>
    <p:extLst>
      <p:ext uri="{BB962C8B-B14F-4D97-AF65-F5344CB8AC3E}">
        <p14:creationId xmlns:p14="http://schemas.microsoft.com/office/powerpoint/2010/main" val="3226828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panose="020B0600070205080204" pitchFamily="34" charset="-128"/>
              </a:rPr>
              <a:t>Erstes Studienjahr</a:t>
            </a:r>
            <a:br>
              <a:rPr lang="de-CH" altLang="de-DE" dirty="0">
                <a:ea typeface="ＭＳ Ｐゴシック" panose="020B0600070205080204" pitchFamily="34" charset="-128"/>
              </a:rPr>
            </a:br>
            <a:r>
              <a:rPr lang="de-CH" altLang="de-DE" dirty="0">
                <a:ea typeface="ＭＳ Ｐゴシック" panose="020B0600070205080204" pitchFamily="34" charset="-128"/>
              </a:rPr>
              <a:t>Modul Propädeutikum (52 KP) (1/3)</a:t>
            </a:r>
            <a:endParaRPr lang="de-CH" dirty="0"/>
          </a:p>
        </p:txBody>
      </p:sp>
      <p:sp>
        <p:nvSpPr>
          <p:cNvPr id="3" name="Inhaltsplatzhalter 2"/>
          <p:cNvSpPr>
            <a:spLocks noGrp="1"/>
          </p:cNvSpPr>
          <p:nvPr>
            <p:ph idx="1"/>
          </p:nvPr>
        </p:nvSpPr>
        <p:spPr/>
        <p:txBody>
          <a:bodyPr/>
          <a:lstStyle/>
          <a:p>
            <a:pPr marL="285750" indent="-285750">
              <a:buFont typeface="Symbol" pitchFamily="2" charset="2"/>
              <a:buChar char="-"/>
              <a:defRPr/>
            </a:pPr>
            <a:r>
              <a:rPr lang="de-CH" altLang="de-DE" dirty="0">
                <a:ea typeface="ＭＳ Ｐゴシック" charset="-128"/>
              </a:rPr>
              <a:t>Propädeutische VL mit Übungen Forschungsmethoden und Statistik I &amp; II (12 KP)</a:t>
            </a:r>
          </a:p>
          <a:p>
            <a:pPr marL="285750" indent="-285750">
              <a:buFont typeface="Symbol" pitchFamily="2" charset="2"/>
              <a:buChar char="-"/>
              <a:defRPr/>
            </a:pPr>
            <a:r>
              <a:rPr lang="de-CH" altLang="de-DE" dirty="0">
                <a:ea typeface="ＭＳ Ｐゴシック" charset="-128"/>
              </a:rPr>
              <a:t>Propädeutische VL Kognitionspsychologie I &amp; II (8 KP)</a:t>
            </a:r>
          </a:p>
          <a:p>
            <a:pPr marL="285750" indent="-285750">
              <a:buFont typeface="Symbol" pitchFamily="2" charset="2"/>
              <a:buChar char="-"/>
              <a:defRPr/>
            </a:pPr>
            <a:r>
              <a:rPr lang="de-CH" altLang="de-DE" dirty="0">
                <a:ea typeface="ＭＳ Ｐゴシック" charset="-128"/>
              </a:rPr>
              <a:t>Propädeutische VL Biologische Grundlagen I &amp; II (8 KP)</a:t>
            </a:r>
          </a:p>
          <a:p>
            <a:pPr marL="285750" indent="-285750">
              <a:buFont typeface="Symbol" pitchFamily="2" charset="2"/>
              <a:buChar char="-"/>
              <a:defRPr/>
            </a:pPr>
            <a:r>
              <a:rPr lang="de-CH" altLang="de-DE" dirty="0">
                <a:ea typeface="ＭＳ Ｐゴシック" charset="-128"/>
              </a:rPr>
              <a:t>Propädeutische VL Sozialpsychologie I &amp; II (8 KP)</a:t>
            </a:r>
          </a:p>
          <a:p>
            <a:pPr marL="285750" indent="-285750">
              <a:buFont typeface="Symbol" pitchFamily="2" charset="2"/>
              <a:buChar char="-"/>
              <a:defRPr/>
            </a:pPr>
            <a:r>
              <a:rPr lang="de-CH" altLang="de-DE" dirty="0">
                <a:ea typeface="ＭＳ Ｐゴシック" charset="-128"/>
              </a:rPr>
              <a:t>Propädeutische VL Entwicklungspsychologie I &amp; II (8 KP)</a:t>
            </a:r>
          </a:p>
          <a:p>
            <a:pPr marL="285750" indent="-285750">
              <a:buFont typeface="Symbol" pitchFamily="2" charset="2"/>
              <a:buChar char="-"/>
              <a:defRPr/>
            </a:pPr>
            <a:r>
              <a:rPr lang="de-CH" altLang="de-DE" dirty="0">
                <a:ea typeface="ＭＳ Ｐゴシック" charset="-128"/>
              </a:rPr>
              <a:t>Propädeutische VL Klinische Psychologie I &amp; II (8 KP)</a:t>
            </a:r>
          </a:p>
          <a:p>
            <a:pPr marL="0" lvl="1" indent="0">
              <a:buNone/>
              <a:defRPr/>
            </a:pPr>
            <a:endParaRPr lang="de-CH" altLang="de-DE" dirty="0">
              <a:ea typeface="ＭＳ Ｐゴシック" charset="-128"/>
            </a:endParaRPr>
          </a:p>
          <a:p>
            <a:pPr marL="0" lvl="1" indent="0">
              <a:buNone/>
              <a:defRPr/>
            </a:pPr>
            <a:r>
              <a:rPr lang="de-CH" altLang="de-DE" dirty="0">
                <a:ea typeface="ＭＳ Ｐゴシック" charset="-128"/>
                <a:sym typeface="Wingdings" pitchFamily="2" charset="2"/>
              </a:rPr>
              <a:t></a:t>
            </a:r>
            <a:r>
              <a:rPr lang="de-CH" altLang="de-DE" dirty="0">
                <a:ea typeface="ＭＳ Ｐゴシック" charset="-128"/>
              </a:rPr>
              <a:t>6 propädeutische Klausuren </a:t>
            </a:r>
            <a:r>
              <a:rPr lang="de-CH" altLang="de-DE" b="1" dirty="0">
                <a:ea typeface="ＭＳ Ｐゴシック" charset="-128"/>
              </a:rPr>
              <a:t>Ende FS</a:t>
            </a:r>
            <a:r>
              <a:rPr lang="de-CH" altLang="de-DE" dirty="0">
                <a:ea typeface="ＭＳ Ｐゴシック" charset="-128"/>
              </a:rPr>
              <a:t>, Termine veröffentlicht im VVZ im</a:t>
            </a:r>
          </a:p>
          <a:p>
            <a:pPr marL="0" lvl="1" indent="0">
              <a:buNone/>
              <a:defRPr/>
            </a:pPr>
            <a:r>
              <a:rPr lang="de-CH" altLang="de-DE" dirty="0">
                <a:ea typeface="ＭＳ Ｐゴシック" charset="-128"/>
              </a:rPr>
              <a:t>   Dezember, Inhalte HS/FS</a:t>
            </a:r>
          </a:p>
          <a:p>
            <a:pPr lvl="1">
              <a:buFont typeface="Arial" charset="0"/>
              <a:buChar char="–"/>
              <a:defRPr/>
            </a:pPr>
            <a:endParaRPr lang="de-CH" altLang="de-DE" dirty="0">
              <a:ea typeface="ＭＳ Ｐゴシック" charset="-128"/>
            </a:endParaRPr>
          </a:p>
          <a:p>
            <a:pPr lvl="1">
              <a:buFont typeface="Wingdings" pitchFamily="2" charset="2"/>
              <a:buChar char="à"/>
              <a:defRPr/>
            </a:pPr>
            <a:r>
              <a:rPr lang="de-CH" altLang="de-DE" dirty="0">
                <a:ea typeface="ＭＳ Ｐゴシック" charset="-128"/>
              </a:rPr>
              <a:t>Eine Wiederholungsmöglichkeit Ende Juli/Anfang August</a:t>
            </a:r>
          </a:p>
          <a:p>
            <a:pPr marL="0" lvl="1" indent="0">
              <a:buNone/>
              <a:defRPr/>
            </a:pPr>
            <a:endParaRPr lang="de-CH" altLang="de-DE" dirty="0">
              <a:ea typeface="ＭＳ Ｐゴシック" charset="-128"/>
            </a:endParaRPr>
          </a:p>
          <a:p>
            <a:pPr marL="0" lvl="1" indent="0">
              <a:buNone/>
              <a:defRPr/>
            </a:pPr>
            <a:endParaRPr lang="de-CH" altLang="de-DE" dirty="0">
              <a:ea typeface="ＭＳ Ｐゴシック" charset="-128"/>
            </a:endParaRPr>
          </a:p>
        </p:txBody>
      </p:sp>
      <p:sp>
        <p:nvSpPr>
          <p:cNvPr id="10" name="Foliennummernplatzhalter 9"/>
          <p:cNvSpPr>
            <a:spLocks noGrp="1"/>
          </p:cNvSpPr>
          <p:nvPr>
            <p:ph type="sldNum" sz="quarter" idx="12"/>
          </p:nvPr>
        </p:nvSpPr>
        <p:spPr/>
        <p:txBody>
          <a:bodyPr/>
          <a:lstStyle/>
          <a:p>
            <a:fld id="{B3811826-9277-4232-A2B5-17D05DFC7392}" type="slidenum">
              <a:rPr lang="de-CH" smtClean="0"/>
              <a:pPr/>
              <a:t>22</a:t>
            </a:fld>
            <a:endParaRPr lang="de-CH" dirty="0"/>
          </a:p>
        </p:txBody>
      </p:sp>
      <p:sp>
        <p:nvSpPr>
          <p:cNvPr id="6" name="Datumsplatzhalter 3">
            <a:extLst>
              <a:ext uri="{FF2B5EF4-FFF2-40B4-BE49-F238E27FC236}">
                <a16:creationId xmlns:a16="http://schemas.microsoft.com/office/drawing/2014/main" id="{FDC2D716-9B20-5442-A9D7-C2C60F0F10C7}"/>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24C06124-8345-5040-9638-CAEA50D62E58}"/>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1120811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panose="020B0600070205080204" pitchFamily="34" charset="-128"/>
              </a:rPr>
              <a:t>Erstes Studienjahr</a:t>
            </a:r>
            <a:br>
              <a:rPr lang="de-CH" altLang="de-DE" dirty="0">
                <a:ea typeface="ＭＳ Ｐゴシック" panose="020B0600070205080204" pitchFamily="34" charset="-128"/>
              </a:rPr>
            </a:br>
            <a:r>
              <a:rPr lang="de-CH" altLang="de-DE" dirty="0">
                <a:ea typeface="ＭＳ Ｐゴシック" panose="020B0600070205080204" pitchFamily="34" charset="-128"/>
              </a:rPr>
              <a:t>Modul Propädeutikum / Wichtige Hinweise (2/3)</a:t>
            </a:r>
            <a:endParaRPr lang="de-CH" dirty="0"/>
          </a:p>
        </p:txBody>
      </p:sp>
      <p:sp>
        <p:nvSpPr>
          <p:cNvPr id="3" name="Inhaltsplatzhalter 2"/>
          <p:cNvSpPr>
            <a:spLocks noGrp="1"/>
          </p:cNvSpPr>
          <p:nvPr>
            <p:ph idx="1"/>
          </p:nvPr>
        </p:nvSpPr>
        <p:spPr>
          <a:xfrm>
            <a:off x="432000" y="1340768"/>
            <a:ext cx="8280200" cy="4716462"/>
          </a:xfrm>
        </p:spPr>
        <p:txBody>
          <a:bodyPr/>
          <a:lstStyle/>
          <a:p>
            <a:pPr lvl="1">
              <a:buFont typeface="Symbol" pitchFamily="2" charset="2"/>
              <a:buChar char="-"/>
            </a:pPr>
            <a:endParaRPr lang="de-CH" altLang="de-DE" dirty="0">
              <a:ea typeface="ＭＳ Ｐゴシック" panose="020B0600070205080204" pitchFamily="34" charset="-128"/>
            </a:endParaRPr>
          </a:p>
          <a:p>
            <a:pPr lvl="3">
              <a:buFont typeface="Symbol" pitchFamily="2" charset="2"/>
              <a:buChar char="-"/>
            </a:pPr>
            <a:r>
              <a:rPr lang="de-CH" altLang="de-DE" dirty="0">
                <a:ea typeface="ＭＳ Ｐゴシック" panose="020B0600070205080204" pitchFamily="34" charset="-128"/>
              </a:rPr>
              <a:t>Anmeldung zur Prüfung erfolgt automatisch mit der Belegung der VL in den Online Services im FS, </a:t>
            </a:r>
            <a:r>
              <a:rPr lang="de-CH" altLang="de-DE" b="1" dirty="0">
                <a:ea typeface="ＭＳ Ｐゴシック" panose="020B0600070205080204" pitchFamily="34" charset="-128"/>
              </a:rPr>
              <a:t>Abmeldung nach Ablauf der Belegfrist</a:t>
            </a:r>
            <a:r>
              <a:rPr lang="de-CH" altLang="de-DE" dirty="0">
                <a:ea typeface="ＭＳ Ｐゴシック" panose="020B0600070205080204" pitchFamily="34" charset="-128"/>
              </a:rPr>
              <a:t> nur per schriftl. Antrag an die Prüfungskommission möglich</a:t>
            </a:r>
            <a:br>
              <a:rPr lang="de-CH" altLang="de-DE" dirty="0">
                <a:ea typeface="ＭＳ Ｐゴシック" panose="020B0600070205080204" pitchFamily="34" charset="-128"/>
              </a:rPr>
            </a:br>
            <a:endParaRPr lang="de-CH" altLang="de-DE" dirty="0">
              <a:ea typeface="ＭＳ Ｐゴシック" panose="020B0600070205080204" pitchFamily="34" charset="-128"/>
            </a:endParaRPr>
          </a:p>
          <a:p>
            <a:pPr lvl="3">
              <a:buFont typeface="Symbol" pitchFamily="2" charset="2"/>
              <a:buChar char="-"/>
            </a:pPr>
            <a:r>
              <a:rPr lang="de-CH" altLang="de-DE" dirty="0">
                <a:ea typeface="ＭＳ Ｐゴシック" panose="020B0600070205080204" pitchFamily="34" charset="-128"/>
              </a:rPr>
              <a:t>Anmeldung zur Wiederholungsprüfung erfolgt automatisch, Termine  veröffentlicht im VV (Abmeldung bis 10 Arbeitstage vorher möglich)</a:t>
            </a:r>
            <a:br>
              <a:rPr lang="de-CH" altLang="de-DE" dirty="0">
                <a:ea typeface="ＭＳ Ｐゴシック" panose="020B0600070205080204" pitchFamily="34" charset="-128"/>
              </a:rPr>
            </a:br>
            <a:endParaRPr lang="de-CH" altLang="de-DE" dirty="0">
              <a:ea typeface="ＭＳ Ｐゴシック" panose="020B0600070205080204" pitchFamily="34" charset="-128"/>
            </a:endParaRPr>
          </a:p>
          <a:p>
            <a:pPr lvl="3">
              <a:buFont typeface="Symbol" pitchFamily="2" charset="2"/>
              <a:buChar char="-"/>
            </a:pPr>
            <a:r>
              <a:rPr lang="de-CH" altLang="de-DE" dirty="0">
                <a:ea typeface="ＭＳ Ｐゴシック" panose="020B0600070205080204" pitchFamily="34" charset="-128"/>
              </a:rPr>
              <a:t>Nicht-Erschienen gilt als nicht bestanden (NE) </a:t>
            </a:r>
          </a:p>
          <a:p>
            <a:pPr lvl="3">
              <a:buFont typeface="Symbol" pitchFamily="2" charset="2"/>
              <a:buChar char="-"/>
            </a:pPr>
            <a:endParaRPr lang="de-CH" altLang="de-DE" dirty="0">
              <a:ea typeface="ＭＳ Ｐゴシック" panose="020B0600070205080204" pitchFamily="34" charset="-128"/>
            </a:endParaRPr>
          </a:p>
          <a:p>
            <a:pPr lvl="3">
              <a:buFont typeface="Symbol" pitchFamily="2" charset="2"/>
              <a:buChar char="-"/>
            </a:pPr>
            <a:r>
              <a:rPr lang="de-CH" altLang="de-DE" dirty="0">
                <a:ea typeface="ＭＳ Ｐゴシック" panose="020B0600070205080204" pitchFamily="34" charset="-128"/>
              </a:rPr>
              <a:t>Nach Bekanntgabe der Prüfungsresultate können Krankheits- oder Härtefälle nicht mehr geltend gemacht werden, auch mit Vorlage eines ärztlichen Zeugnisses</a:t>
            </a:r>
          </a:p>
          <a:p>
            <a:pPr lvl="1">
              <a:buNone/>
            </a:pPr>
            <a:endParaRPr lang="de-CH" altLang="de-DE" dirty="0">
              <a:ea typeface="ＭＳ Ｐゴシック" panose="020B0600070205080204" pitchFamily="34" charset="-128"/>
            </a:endParaRPr>
          </a:p>
          <a:p>
            <a:pPr lvl="1">
              <a:buNone/>
            </a:pPr>
            <a:r>
              <a:rPr lang="de-DE" altLang="de-DE" b="1" dirty="0">
                <a:ea typeface="ＭＳ Ｐゴシック" panose="020B0600070205080204" pitchFamily="34" charset="-128"/>
              </a:rPr>
              <a:t>Wer eine propädeutische Klausur zweimal nicht besteht, wird vom</a:t>
            </a:r>
          </a:p>
          <a:p>
            <a:pPr lvl="1">
              <a:buNone/>
            </a:pPr>
            <a:r>
              <a:rPr lang="de-DE" altLang="de-DE" b="1" dirty="0">
                <a:ea typeface="ＭＳ Ｐゴシック" panose="020B0600070205080204" pitchFamily="34" charset="-128"/>
              </a:rPr>
              <a:t>Studium der Psychologie an der Universität Basel ausgeschlossen</a:t>
            </a:r>
          </a:p>
        </p:txBody>
      </p:sp>
      <p:sp>
        <p:nvSpPr>
          <p:cNvPr id="10" name="Foliennummernplatzhalter 9"/>
          <p:cNvSpPr>
            <a:spLocks noGrp="1"/>
          </p:cNvSpPr>
          <p:nvPr>
            <p:ph type="sldNum" sz="quarter" idx="12"/>
          </p:nvPr>
        </p:nvSpPr>
        <p:spPr/>
        <p:txBody>
          <a:bodyPr/>
          <a:lstStyle/>
          <a:p>
            <a:fld id="{B3811826-9277-4232-A2B5-17D05DFC7392}" type="slidenum">
              <a:rPr lang="de-CH" smtClean="0"/>
              <a:pPr/>
              <a:t>23</a:t>
            </a:fld>
            <a:endParaRPr lang="de-CH" dirty="0"/>
          </a:p>
        </p:txBody>
      </p:sp>
      <p:sp>
        <p:nvSpPr>
          <p:cNvPr id="6" name="Datumsplatzhalter 3">
            <a:extLst>
              <a:ext uri="{FF2B5EF4-FFF2-40B4-BE49-F238E27FC236}">
                <a16:creationId xmlns:a16="http://schemas.microsoft.com/office/drawing/2014/main" id="{DD814741-6DF8-5B44-B938-A02F99494F59}"/>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D337CD80-ED43-404E-952B-EB0DEF2D665B}"/>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1186678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panose="020B0600070205080204" pitchFamily="34" charset="-128"/>
              </a:rPr>
              <a:t>Erstes Studienjahr</a:t>
            </a:r>
            <a:br>
              <a:rPr lang="de-CH" altLang="de-DE" dirty="0">
                <a:ea typeface="ＭＳ Ｐゴシック" panose="020B0600070205080204" pitchFamily="34" charset="-128"/>
              </a:rPr>
            </a:br>
            <a:r>
              <a:rPr lang="de-CH" altLang="de-DE" dirty="0">
                <a:ea typeface="ＭＳ Ｐゴシック" panose="020B0600070205080204" pitchFamily="34" charset="-128"/>
              </a:rPr>
              <a:t>Modul Propädeutikum - Prüfungseinsicht (3/3)</a:t>
            </a:r>
            <a:endParaRPr lang="de-CH" dirty="0"/>
          </a:p>
        </p:txBody>
      </p:sp>
      <p:sp>
        <p:nvSpPr>
          <p:cNvPr id="3" name="Inhaltsplatzhalter 2"/>
          <p:cNvSpPr>
            <a:spLocks noGrp="1"/>
          </p:cNvSpPr>
          <p:nvPr>
            <p:ph idx="1"/>
          </p:nvPr>
        </p:nvSpPr>
        <p:spPr>
          <a:xfrm>
            <a:off x="611560" y="1526852"/>
            <a:ext cx="8280200" cy="4716462"/>
          </a:xfrm>
        </p:spPr>
        <p:txBody>
          <a:bodyPr/>
          <a:lstStyle/>
          <a:p>
            <a:pPr marL="0" lvl="1" indent="0">
              <a:buNone/>
            </a:pPr>
            <a:br>
              <a:rPr lang="de-CH" altLang="de-DE" dirty="0">
                <a:ea typeface="ＭＳ Ｐゴシック" panose="020B0600070205080204" pitchFamily="34" charset="-128"/>
              </a:rPr>
            </a:br>
            <a:endParaRPr lang="de-CH" altLang="de-DE" dirty="0">
              <a:ea typeface="ＭＳ Ｐゴシック" panose="020B0600070205080204" pitchFamily="34" charset="-128"/>
            </a:endParaRPr>
          </a:p>
          <a:p>
            <a:pPr lvl="1">
              <a:buFont typeface="Arial" panose="020B0604020202020204" pitchFamily="34" charset="0"/>
              <a:buChar char="•"/>
            </a:pPr>
            <a:r>
              <a:rPr lang="de-CH" altLang="de-DE" dirty="0">
                <a:ea typeface="ＭＳ Ｐゴシック" panose="020B0600070205080204" pitchFamily="34" charset="-128"/>
              </a:rPr>
              <a:t>Je ein Termin zur Prüfungseinsicht</a:t>
            </a:r>
          </a:p>
          <a:p>
            <a:pPr marL="0" lvl="1" indent="0">
              <a:buNone/>
            </a:pPr>
            <a:endParaRPr lang="de-CH" altLang="de-DE" dirty="0">
              <a:ea typeface="ＭＳ Ｐゴシック" panose="020B0600070205080204" pitchFamily="34" charset="-128"/>
            </a:endParaRPr>
          </a:p>
          <a:p>
            <a:pPr lvl="1">
              <a:buFont typeface="Arial" panose="020B0604020202020204" pitchFamily="34" charset="0"/>
              <a:buChar char="•"/>
            </a:pPr>
            <a:r>
              <a:rPr lang="de-CH" altLang="de-DE" dirty="0">
                <a:ea typeface="ＭＳ Ｐゴシック" panose="020B0600070205080204" pitchFamily="34" charset="-128"/>
              </a:rPr>
              <a:t>Termine im Vorlesungsverzeichnis</a:t>
            </a:r>
          </a:p>
          <a:p>
            <a:pPr marL="0" lvl="1" indent="0">
              <a:buNone/>
            </a:pPr>
            <a:endParaRPr lang="de-CH" altLang="de-DE" dirty="0">
              <a:ea typeface="ＭＳ Ｐゴシック" panose="020B0600070205080204" pitchFamily="34" charset="-128"/>
            </a:endParaRPr>
          </a:p>
          <a:p>
            <a:pPr lvl="1">
              <a:buFont typeface="Arial" panose="020B0604020202020204" pitchFamily="34" charset="0"/>
              <a:buChar char="•"/>
            </a:pPr>
            <a:r>
              <a:rPr lang="de-CH" altLang="de-DE" dirty="0">
                <a:ea typeface="ＭＳ Ｐゴシック" panose="020B0600070205080204" pitchFamily="34" charset="-128"/>
              </a:rPr>
              <a:t>persönliche Teilnahme</a:t>
            </a:r>
          </a:p>
          <a:p>
            <a:pPr marL="0" lvl="1" indent="0">
              <a:buNone/>
            </a:pPr>
            <a:endParaRPr lang="de-CH" altLang="de-DE" dirty="0">
              <a:ea typeface="ＭＳ Ｐゴシック" panose="020B0600070205080204" pitchFamily="34" charset="-128"/>
            </a:endParaRPr>
          </a:p>
          <a:p>
            <a:pPr lvl="1">
              <a:buFont typeface="Arial" panose="020B0604020202020204" pitchFamily="34" charset="0"/>
              <a:buChar char="•"/>
            </a:pPr>
            <a:r>
              <a:rPr lang="de-CH" altLang="de-DE" dirty="0">
                <a:ea typeface="ＭＳ Ｐゴシック" panose="020B0600070205080204" pitchFamily="34" charset="-128"/>
              </a:rPr>
              <a:t>Anmeldung online erforderlich</a:t>
            </a:r>
          </a:p>
          <a:p>
            <a:pPr marL="0" lvl="1" indent="0">
              <a:buNone/>
            </a:pPr>
            <a:endParaRPr lang="de-CH" altLang="de-DE" dirty="0">
              <a:ea typeface="ＭＳ Ｐゴシック" panose="020B0600070205080204" pitchFamily="34" charset="-128"/>
            </a:endParaRPr>
          </a:p>
          <a:p>
            <a:pPr marL="0" lvl="1" indent="0">
              <a:buNone/>
            </a:pPr>
            <a:endParaRPr lang="de-CH" altLang="de-DE" dirty="0">
              <a:ea typeface="ＭＳ Ｐゴシック" panose="020B0600070205080204" pitchFamily="34" charset="-128"/>
            </a:endParaRPr>
          </a:p>
          <a:p>
            <a:pPr marL="0" lvl="1" indent="0">
              <a:buNone/>
            </a:pPr>
            <a:endParaRPr lang="de-CH" altLang="de-DE" dirty="0">
              <a:ea typeface="ＭＳ Ｐゴシック" panose="020B0600070205080204" pitchFamily="34" charset="-128"/>
            </a:endParaRPr>
          </a:p>
          <a:p>
            <a:pPr marL="0" lvl="1" indent="0">
              <a:buNone/>
            </a:pPr>
            <a:endParaRPr lang="de-CH" altLang="de-DE" dirty="0">
              <a:ea typeface="ＭＳ Ｐゴシック" panose="020B0600070205080204" pitchFamily="34" charset="-128"/>
            </a:endParaRPr>
          </a:p>
          <a:p>
            <a:pPr lvl="1">
              <a:buFont typeface="Arial" panose="020B0604020202020204" pitchFamily="34" charset="0"/>
              <a:buChar char="•"/>
            </a:pPr>
            <a:endParaRPr lang="de-CH" altLang="de-DE" b="1" dirty="0">
              <a:ea typeface="ＭＳ Ｐゴシック" panose="020B0600070205080204" pitchFamily="34" charset="-128"/>
            </a:endParaRPr>
          </a:p>
          <a:p>
            <a:pPr marL="0" lvl="1" indent="0">
              <a:buNone/>
            </a:pPr>
            <a:r>
              <a:rPr lang="de-CH" altLang="de-DE" b="1" dirty="0">
                <a:ea typeface="ＭＳ Ｐゴシック" charset="-128"/>
              </a:rPr>
              <a:t>Ab nächster Woche finden alle propädeutischen Vorlesungen, wie im VVZ kommuniziert statt!</a:t>
            </a:r>
          </a:p>
          <a:p>
            <a:pPr marL="0" lvl="1" indent="0">
              <a:buNone/>
            </a:pPr>
            <a:br>
              <a:rPr lang="de-CH" altLang="de-DE" dirty="0">
                <a:ea typeface="ＭＳ Ｐゴシック" panose="020B0600070205080204" pitchFamily="34" charset="-128"/>
              </a:rPr>
            </a:br>
            <a:endParaRPr lang="de-CH" altLang="de-DE" dirty="0">
              <a:ea typeface="ＭＳ Ｐゴシック" panose="020B0600070205080204" pitchFamily="34" charset="-128"/>
            </a:endParaRPr>
          </a:p>
          <a:p>
            <a:pPr lvl="1">
              <a:buNone/>
            </a:pPr>
            <a:endParaRPr lang="de-CH" altLang="de-DE" dirty="0">
              <a:ea typeface="ＭＳ Ｐゴシック" panose="020B0600070205080204" pitchFamily="34" charset="-128"/>
            </a:endParaRPr>
          </a:p>
        </p:txBody>
      </p:sp>
      <p:sp>
        <p:nvSpPr>
          <p:cNvPr id="10" name="Foliennummernplatzhalter 9"/>
          <p:cNvSpPr>
            <a:spLocks noGrp="1"/>
          </p:cNvSpPr>
          <p:nvPr>
            <p:ph type="sldNum" sz="quarter" idx="12"/>
          </p:nvPr>
        </p:nvSpPr>
        <p:spPr/>
        <p:txBody>
          <a:bodyPr/>
          <a:lstStyle/>
          <a:p>
            <a:fld id="{B3811826-9277-4232-A2B5-17D05DFC7392}" type="slidenum">
              <a:rPr lang="de-CH" smtClean="0"/>
              <a:pPr/>
              <a:t>24</a:t>
            </a:fld>
            <a:endParaRPr lang="de-CH" dirty="0"/>
          </a:p>
        </p:txBody>
      </p:sp>
      <p:sp>
        <p:nvSpPr>
          <p:cNvPr id="6" name="Datumsplatzhalter 3">
            <a:extLst>
              <a:ext uri="{FF2B5EF4-FFF2-40B4-BE49-F238E27FC236}">
                <a16:creationId xmlns:a16="http://schemas.microsoft.com/office/drawing/2014/main" id="{DD814741-6DF8-5B44-B938-A02F99494F59}"/>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D337CD80-ED43-404E-952B-EB0DEF2D665B}"/>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3501400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charset="-128"/>
              </a:rPr>
              <a:t>Erstes Studienjahr</a:t>
            </a:r>
            <a:br>
              <a:rPr lang="de-CH" altLang="de-DE" dirty="0">
                <a:ea typeface="ＭＳ Ｐゴシック" charset="-128"/>
              </a:rPr>
            </a:br>
            <a:r>
              <a:rPr lang="de-CH" altLang="de-DE" dirty="0">
                <a:ea typeface="ＭＳ Ｐゴシック" charset="-128"/>
              </a:rPr>
              <a:t>weitere studentische Leistungen</a:t>
            </a:r>
            <a:endParaRPr lang="de-CH" dirty="0"/>
          </a:p>
        </p:txBody>
      </p:sp>
      <p:sp>
        <p:nvSpPr>
          <p:cNvPr id="3" name="Inhaltsplatzhalter 2"/>
          <p:cNvSpPr>
            <a:spLocks noGrp="1"/>
          </p:cNvSpPr>
          <p:nvPr>
            <p:ph idx="1"/>
          </p:nvPr>
        </p:nvSpPr>
        <p:spPr/>
        <p:txBody>
          <a:bodyPr/>
          <a:lstStyle/>
          <a:p>
            <a:pPr>
              <a:lnSpc>
                <a:spcPct val="100000"/>
              </a:lnSpc>
              <a:defRPr/>
            </a:pPr>
            <a:r>
              <a:rPr lang="de-CH" altLang="de-DE" b="1" dirty="0">
                <a:ea typeface="ＭＳ Ｐゴシック" charset="-128"/>
                <a:cs typeface="Arial" panose="020B0604020202020204" pitchFamily="34" charset="0"/>
              </a:rPr>
              <a:t>Einführung (3 KP) </a:t>
            </a:r>
          </a:p>
          <a:p>
            <a:pPr marL="285750" indent="-285750">
              <a:lnSpc>
                <a:spcPct val="100000"/>
              </a:lnSpc>
              <a:buFontTx/>
              <a:buChar char="-"/>
              <a:defRPr/>
            </a:pPr>
            <a:r>
              <a:rPr lang="de-CH" altLang="de-DE" dirty="0">
                <a:ea typeface="ＭＳ Ｐゴシック" charset="-128"/>
                <a:cs typeface="Arial" panose="020B0604020202020204" pitchFamily="34" charset="0"/>
              </a:rPr>
              <a:t>VL Geschichte der Psychologie</a:t>
            </a:r>
          </a:p>
          <a:p>
            <a:pPr marL="285750" indent="-285750">
              <a:lnSpc>
                <a:spcPct val="100000"/>
              </a:lnSpc>
              <a:buFontTx/>
              <a:buChar char="-"/>
              <a:defRPr/>
            </a:pPr>
            <a:endParaRPr lang="de-CH" altLang="de-DE" dirty="0">
              <a:ea typeface="ＭＳ Ｐゴシック" charset="-128"/>
              <a:cs typeface="Arial" panose="020B0604020202020204" pitchFamily="34" charset="0"/>
            </a:endParaRPr>
          </a:p>
          <a:p>
            <a:pPr>
              <a:lnSpc>
                <a:spcPct val="100000"/>
              </a:lnSpc>
              <a:defRPr/>
            </a:pPr>
            <a:endParaRPr lang="de-CH" altLang="de-DE" dirty="0">
              <a:ea typeface="ＭＳ Ｐゴシック" charset="-128"/>
              <a:cs typeface="Arial" panose="020B0604020202020204" pitchFamily="34" charset="0"/>
            </a:endParaRPr>
          </a:p>
          <a:p>
            <a:pPr>
              <a:lnSpc>
                <a:spcPct val="100000"/>
              </a:lnSpc>
              <a:defRPr/>
            </a:pPr>
            <a:r>
              <a:rPr lang="de-DE" altLang="de-DE" b="1" dirty="0">
                <a:ea typeface="ＭＳ Ｐゴシック" charset="-128"/>
                <a:cs typeface="Arial" panose="020B0604020202020204" pitchFamily="34" charset="0"/>
              </a:rPr>
              <a:t>Wahlbereich </a:t>
            </a:r>
            <a:r>
              <a:rPr lang="de-DE" altLang="de-DE" b="1" dirty="0" err="1">
                <a:ea typeface="ＭＳ Ｐゴシック" charset="-128"/>
                <a:cs typeface="Arial" panose="020B0604020202020204" pitchFamily="34" charset="0"/>
              </a:rPr>
              <a:t>ausserfakultär</a:t>
            </a:r>
            <a:r>
              <a:rPr lang="de-DE" altLang="de-DE" b="1" dirty="0">
                <a:ea typeface="ＭＳ Ｐゴシック" charset="-128"/>
                <a:cs typeface="Arial" panose="020B0604020202020204" pitchFamily="34" charset="0"/>
              </a:rPr>
              <a:t> (11- 35 KP)</a:t>
            </a:r>
          </a:p>
          <a:p>
            <a:pPr marL="285750" indent="-285750">
              <a:lnSpc>
                <a:spcPct val="100000"/>
              </a:lnSpc>
              <a:buFont typeface="Symbol" pitchFamily="2" charset="2"/>
              <a:buChar char="-"/>
              <a:defRPr/>
            </a:pPr>
            <a:r>
              <a:rPr lang="de-DE" altLang="de-DE" dirty="0">
                <a:ea typeface="ＭＳ Ｐゴシック" charset="-128"/>
                <a:cs typeface="Arial" panose="020B0604020202020204" pitchFamily="34" charset="0"/>
              </a:rPr>
              <a:t>Empfohlen: 10 KP im ersten Semester/erstem Studienjahr</a:t>
            </a:r>
            <a:endParaRPr lang="de-DE" altLang="de-DE" dirty="0">
              <a:highlight>
                <a:srgbClr val="FFFF00"/>
              </a:highlight>
              <a:ea typeface="ＭＳ Ｐゴシック" charset="-128"/>
              <a:cs typeface="Arial" panose="020B0604020202020204" pitchFamily="34" charset="0"/>
            </a:endParaRPr>
          </a:p>
          <a:p>
            <a:pPr marL="285750" indent="-285750">
              <a:lnSpc>
                <a:spcPct val="100000"/>
              </a:lnSpc>
              <a:buFont typeface="Symbol" pitchFamily="2" charset="2"/>
              <a:buChar char="-"/>
              <a:defRPr/>
            </a:pPr>
            <a:r>
              <a:rPr lang="de-DE" altLang="de-DE" dirty="0">
                <a:ea typeface="ＭＳ Ｐゴシック" charset="-128"/>
                <a:cs typeface="Arial" panose="020B0604020202020204" pitchFamily="34" charset="0"/>
              </a:rPr>
              <a:t>AUSNAHME: Medizinische Fakultät (Sport- und Bewegungswissenschaften) – auch im VVZ Teilnahmebedingungen je Veranstaltung überprüfen!</a:t>
            </a:r>
          </a:p>
          <a:p>
            <a:pPr marL="285750" indent="-285750">
              <a:lnSpc>
                <a:spcPct val="100000"/>
              </a:lnSpc>
              <a:buFont typeface="Symbol" pitchFamily="2" charset="2"/>
              <a:buChar char="-"/>
              <a:defRPr/>
            </a:pPr>
            <a:r>
              <a:rPr lang="de-DE" altLang="de-DE" dirty="0">
                <a:ea typeface="ＭＳ Ｐゴシック" charset="-128"/>
                <a:cs typeface="Arial" panose="020B0604020202020204" pitchFamily="34" charset="0"/>
              </a:rPr>
              <a:t>Start diese Woche</a:t>
            </a:r>
          </a:p>
          <a:p>
            <a:pPr>
              <a:lnSpc>
                <a:spcPct val="100000"/>
              </a:lnSpc>
              <a:defRPr/>
            </a:pPr>
            <a:br>
              <a:rPr lang="de-DE" altLang="de-DE" b="1" dirty="0">
                <a:ea typeface="ＭＳ Ｐゴシック" charset="-128"/>
                <a:cs typeface="Arial" panose="020B0604020202020204" pitchFamily="34" charset="0"/>
              </a:rPr>
            </a:br>
            <a:endParaRPr lang="de-DE" altLang="de-DE" b="1" dirty="0">
              <a:ea typeface="ＭＳ Ｐゴシック" charset="-128"/>
              <a:cs typeface="Arial" panose="020B0604020202020204" pitchFamily="34" charset="0"/>
            </a:endParaRPr>
          </a:p>
          <a:p>
            <a:pPr>
              <a:lnSpc>
                <a:spcPct val="100000"/>
              </a:lnSpc>
              <a:defRPr/>
            </a:pPr>
            <a:r>
              <a:rPr lang="de-DE" altLang="de-DE" b="1" dirty="0">
                <a:ea typeface="ＭＳ Ｐゴシック" charset="-128"/>
                <a:cs typeface="Arial" panose="020B0604020202020204" pitchFamily="34" charset="0"/>
              </a:rPr>
              <a:t>Teilnahme an psychologischen Untersuchungen (1 KP)</a:t>
            </a:r>
          </a:p>
          <a:p>
            <a:pPr marL="285750" indent="-285750">
              <a:lnSpc>
                <a:spcPct val="100000"/>
              </a:lnSpc>
              <a:buFont typeface="Symbol" pitchFamily="2" charset="2"/>
              <a:buChar char="-"/>
              <a:defRPr/>
            </a:pPr>
            <a:r>
              <a:rPr lang="de-DE" altLang="de-DE" dirty="0">
                <a:ea typeface="ＭＳ Ｐゴシック" charset="-128"/>
                <a:cs typeface="Arial" panose="020B0604020202020204" pitchFamily="34" charset="0"/>
              </a:rPr>
              <a:t>Empfohlen: Start im ersten Jahr</a:t>
            </a:r>
          </a:p>
          <a:p>
            <a:pPr marL="285750" indent="-285750">
              <a:lnSpc>
                <a:spcPct val="100000"/>
              </a:lnSpc>
              <a:buFont typeface="Symbol" pitchFamily="2" charset="2"/>
              <a:buChar char="-"/>
              <a:defRPr/>
            </a:pPr>
            <a:r>
              <a:rPr lang="de-DE" altLang="de-DE" dirty="0">
                <a:ea typeface="ＭＳ Ｐゴシック" charset="-128"/>
                <a:cs typeface="Arial" panose="020B0604020202020204" pitchFamily="34" charset="0"/>
              </a:rPr>
              <a:t>60 Untersuchungseinheiten (30 Stunden) sind zu leisten</a:t>
            </a:r>
          </a:p>
          <a:p>
            <a:pPr marL="285750" indent="-285750">
              <a:lnSpc>
                <a:spcPct val="100000"/>
              </a:lnSpc>
              <a:buFont typeface="Symbol" pitchFamily="2" charset="2"/>
              <a:buChar char="-"/>
              <a:defRPr/>
            </a:pPr>
            <a:r>
              <a:rPr lang="de-DE" altLang="de-DE" dirty="0">
                <a:ea typeface="ＭＳ Ｐゴシック" charset="-128"/>
                <a:cs typeface="Arial" panose="020B0604020202020204" pitchFamily="34" charset="0"/>
              </a:rPr>
              <a:t>BAPS </a:t>
            </a:r>
            <a:r>
              <a:rPr lang="mr-IN" altLang="de-DE" dirty="0">
                <a:ea typeface="ＭＳ Ｐゴシック" charset="-128"/>
              </a:rPr>
              <a:t>–</a:t>
            </a:r>
            <a:r>
              <a:rPr lang="de-DE" altLang="de-DE" dirty="0">
                <a:ea typeface="ＭＳ Ｐゴシック" charset="-128"/>
                <a:cs typeface="Arial" panose="020B0604020202020204" pitchFamily="34" charset="0"/>
              </a:rPr>
              <a:t> Studien werden </a:t>
            </a:r>
            <a:r>
              <a:rPr lang="de-DE" altLang="de-DE">
                <a:ea typeface="ＭＳ Ｐゴシック" charset="-128"/>
                <a:cs typeface="Arial" panose="020B0604020202020204" pitchFamily="34" charset="0"/>
              </a:rPr>
              <a:t>unter anderem </a:t>
            </a:r>
            <a:r>
              <a:rPr lang="de-DE" altLang="de-DE" dirty="0">
                <a:ea typeface="ＭＳ Ｐゴシック" charset="-128"/>
                <a:cs typeface="Arial" panose="020B0604020202020204" pitchFamily="34" charset="0"/>
              </a:rPr>
              <a:t>hier angeboten</a:t>
            </a:r>
          </a:p>
          <a:p>
            <a:pPr marL="285750" indent="-285750">
              <a:lnSpc>
                <a:spcPct val="100000"/>
              </a:lnSpc>
              <a:buFont typeface="Symbol" pitchFamily="2" charset="2"/>
              <a:buChar char="-"/>
              <a:defRPr/>
            </a:pPr>
            <a:r>
              <a:rPr lang="de-DE" altLang="de-DE" dirty="0">
                <a:ea typeface="ＭＳ Ｐゴシック" charset="-128"/>
                <a:cs typeface="Arial" panose="020B0604020202020204" pitchFamily="34" charset="0"/>
              </a:rPr>
              <a:t>Frühzeitige Organisation erforderlich</a:t>
            </a:r>
            <a:endParaRPr lang="de-CH" altLang="de-DE" dirty="0">
              <a:ea typeface="ＭＳ Ｐゴシック" charset="-128"/>
              <a:cs typeface="Arial" panose="020B0604020202020204" pitchFamily="34" charset="0"/>
            </a:endParaRPr>
          </a:p>
        </p:txBody>
      </p:sp>
      <p:sp>
        <p:nvSpPr>
          <p:cNvPr id="10" name="Foliennummernplatzhalter 9"/>
          <p:cNvSpPr>
            <a:spLocks noGrp="1"/>
          </p:cNvSpPr>
          <p:nvPr>
            <p:ph type="sldNum" sz="quarter" idx="12"/>
          </p:nvPr>
        </p:nvSpPr>
        <p:spPr/>
        <p:txBody>
          <a:bodyPr/>
          <a:lstStyle/>
          <a:p>
            <a:fld id="{B3811826-9277-4232-A2B5-17D05DFC7392}" type="slidenum">
              <a:rPr lang="de-CH" smtClean="0"/>
              <a:pPr/>
              <a:t>25</a:t>
            </a:fld>
            <a:endParaRPr lang="de-CH" dirty="0"/>
          </a:p>
        </p:txBody>
      </p:sp>
      <p:sp>
        <p:nvSpPr>
          <p:cNvPr id="6" name="Datumsplatzhalter 3">
            <a:extLst>
              <a:ext uri="{FF2B5EF4-FFF2-40B4-BE49-F238E27FC236}">
                <a16:creationId xmlns:a16="http://schemas.microsoft.com/office/drawing/2014/main" id="{FEAFC2F4-DB1D-DA4B-A302-FA73AD9D4995}"/>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32778073-C7C8-544B-A44C-47F43C7D70C0}"/>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368491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ea typeface="ＭＳ Ｐゴシック" panose="020B0600070205080204" pitchFamily="34" charset="-128"/>
              </a:rPr>
              <a:t>Erstes Studienjahr</a:t>
            </a:r>
            <a:br>
              <a:rPr lang="de-DE" altLang="de-DE" dirty="0">
                <a:ea typeface="ＭＳ Ｐゴシック" panose="020B0600070205080204" pitchFamily="34" charset="-128"/>
              </a:rPr>
            </a:br>
            <a:r>
              <a:rPr lang="de-DE" altLang="de-DE" dirty="0">
                <a:ea typeface="ＭＳ Ｐゴシック" panose="020B0600070205080204" pitchFamily="34" charset="-128"/>
              </a:rPr>
              <a:t>frühzeitige Organisation</a:t>
            </a:r>
            <a:endParaRPr lang="de-CH" dirty="0"/>
          </a:p>
        </p:txBody>
      </p:sp>
      <p:sp>
        <p:nvSpPr>
          <p:cNvPr id="3" name="Inhaltsplatzhalter 2"/>
          <p:cNvSpPr>
            <a:spLocks noGrp="1"/>
          </p:cNvSpPr>
          <p:nvPr>
            <p:ph idx="1"/>
          </p:nvPr>
        </p:nvSpPr>
        <p:spPr>
          <a:xfrm>
            <a:off x="431800" y="1340768"/>
            <a:ext cx="8280200" cy="4716462"/>
          </a:xfrm>
        </p:spPr>
        <p:txBody>
          <a:bodyPr/>
          <a:lstStyle/>
          <a:p>
            <a:pPr>
              <a:defRPr/>
            </a:pPr>
            <a:r>
              <a:rPr lang="de-DE" altLang="de-DE" b="1" dirty="0"/>
              <a:t>Berufs- oder Forschungspraktikum (12 KP)</a:t>
            </a:r>
          </a:p>
          <a:p>
            <a:pPr>
              <a:defRPr/>
            </a:pPr>
            <a:endParaRPr lang="de-DE" altLang="de-DE" b="1" dirty="0"/>
          </a:p>
          <a:p>
            <a:pPr marL="285750" indent="-285750">
              <a:buFont typeface="Symbol" pitchFamily="2" charset="2"/>
              <a:buChar char="-"/>
              <a:defRPr/>
            </a:pPr>
            <a:r>
              <a:rPr lang="de-DE" altLang="de-DE" dirty="0"/>
              <a:t>Muss den Richtlinien der Studienordnung entsprechen:</a:t>
            </a:r>
          </a:p>
          <a:p>
            <a:pPr marL="465750" lvl="1" indent="-285750">
              <a:buFont typeface="Symbol" pitchFamily="2" charset="2"/>
              <a:buChar char="-"/>
              <a:defRPr/>
            </a:pPr>
            <a:r>
              <a:rPr lang="de-DE" altLang="de-DE" dirty="0"/>
              <a:t>Im Psychologischen Bereich angesiedelt</a:t>
            </a:r>
          </a:p>
          <a:p>
            <a:pPr marL="465750" lvl="1" indent="-285750">
              <a:buFont typeface="Symbol" pitchFamily="2" charset="2"/>
              <a:buChar char="-"/>
              <a:defRPr/>
            </a:pPr>
            <a:r>
              <a:rPr lang="de-DE" altLang="de-DE" dirty="0"/>
              <a:t>Betreuung durch eine/</a:t>
            </a:r>
            <a:r>
              <a:rPr lang="de-DE" altLang="de-DE" dirty="0" err="1"/>
              <a:t>n</a:t>
            </a:r>
            <a:r>
              <a:rPr lang="de-DE" altLang="de-DE" dirty="0"/>
              <a:t> Psychologin/en</a:t>
            </a:r>
          </a:p>
          <a:p>
            <a:pPr marL="465750" lvl="1" indent="-285750">
              <a:buFont typeface="Symbol" pitchFamily="2" charset="2"/>
              <a:buChar char="-"/>
              <a:defRPr/>
            </a:pPr>
            <a:r>
              <a:rPr lang="de-DE" altLang="de-DE" dirty="0"/>
              <a:t>Dauer  von mind. 300h </a:t>
            </a:r>
          </a:p>
          <a:p>
            <a:pPr marL="465750" lvl="1" indent="-285750">
              <a:buFont typeface="Symbol" pitchFamily="2" charset="2"/>
              <a:buChar char="-"/>
              <a:defRPr/>
            </a:pPr>
            <a:r>
              <a:rPr lang="de-DE" altLang="de-DE" dirty="0"/>
              <a:t>Anstellungsprozent von mind. 20%</a:t>
            </a:r>
          </a:p>
          <a:p>
            <a:pPr marL="465750" lvl="1" indent="-285750">
              <a:buFont typeface="Symbol" pitchFamily="2" charset="2"/>
              <a:buChar char="-"/>
              <a:defRPr/>
            </a:pPr>
            <a:endParaRPr lang="de-DE" altLang="de-DE" dirty="0"/>
          </a:p>
          <a:p>
            <a:pPr marL="285750" indent="-285750">
              <a:buFont typeface="Symbol" pitchFamily="2" charset="2"/>
              <a:buChar char="-"/>
              <a:defRPr/>
            </a:pPr>
            <a:r>
              <a:rPr lang="de-DE" altLang="de-DE" b="1" dirty="0"/>
              <a:t>Immatrikulation während des Praktikums obligatorisch</a:t>
            </a:r>
            <a:br>
              <a:rPr lang="de-DE" altLang="de-DE" dirty="0"/>
            </a:br>
            <a:endParaRPr lang="de-DE" altLang="de-DE" dirty="0"/>
          </a:p>
          <a:p>
            <a:pPr marL="285750" indent="-285750">
              <a:buFont typeface="Symbol" pitchFamily="2" charset="2"/>
              <a:buChar char="-"/>
              <a:defRPr/>
            </a:pPr>
            <a:r>
              <a:rPr lang="de-DE" altLang="de-DE" dirty="0"/>
              <a:t>Sofern mindestens eine Richtlinie verletzt ist </a:t>
            </a:r>
            <a:r>
              <a:rPr lang="de-DE" altLang="de-DE" dirty="0">
                <a:sym typeface="Wingdings" pitchFamily="2" charset="2"/>
              </a:rPr>
              <a:t></a:t>
            </a:r>
            <a:r>
              <a:rPr lang="de-DE" altLang="de-DE" dirty="0"/>
              <a:t> Antrag an die Prüfungskommission</a:t>
            </a:r>
          </a:p>
          <a:p>
            <a:pPr>
              <a:defRPr/>
            </a:pPr>
            <a:endParaRPr lang="de-DE" altLang="de-DE" dirty="0"/>
          </a:p>
          <a:p>
            <a:pPr marL="285750" indent="-285750">
              <a:buFont typeface="Symbol" pitchFamily="2" charset="2"/>
              <a:buChar char="-"/>
              <a:defRPr/>
            </a:pPr>
            <a:r>
              <a:rPr lang="de-DE" altLang="de-DE" dirty="0"/>
              <a:t>Durchführung im Ausland möglich</a:t>
            </a:r>
          </a:p>
          <a:p>
            <a:pPr marL="465750" lvl="1" indent="-285750">
              <a:buFont typeface="Symbol" pitchFamily="2" charset="2"/>
              <a:buChar char="-"/>
              <a:defRPr/>
            </a:pPr>
            <a:r>
              <a:rPr lang="de-DE" altLang="de-DE" dirty="0"/>
              <a:t>Unterstützung durch </a:t>
            </a:r>
            <a:r>
              <a:rPr lang="de-DE" altLang="de-DE" dirty="0" err="1"/>
              <a:t>Mobilityprogramm</a:t>
            </a:r>
            <a:r>
              <a:rPr lang="de-DE" altLang="de-DE" dirty="0"/>
              <a:t> der Universität Basel möglich</a:t>
            </a:r>
          </a:p>
          <a:p>
            <a:pPr>
              <a:defRPr/>
            </a:pPr>
            <a:endParaRPr lang="de-DE" altLang="de-DE" dirty="0"/>
          </a:p>
          <a:p>
            <a:pPr marL="285750" indent="-285750">
              <a:buFont typeface="Symbol" pitchFamily="2" charset="2"/>
              <a:buChar char="-"/>
              <a:defRPr/>
            </a:pPr>
            <a:r>
              <a:rPr lang="de-DE" altLang="de-DE" dirty="0"/>
              <a:t>Praktika finden Sie auf den gängigen Stellenplattformen</a:t>
            </a:r>
          </a:p>
          <a:p>
            <a:pPr marL="285750" indent="-285750">
              <a:buFont typeface="Symbol" pitchFamily="2" charset="2"/>
              <a:buChar char="-"/>
              <a:defRPr/>
            </a:pPr>
            <a:endParaRPr lang="de-DE" altLang="de-DE" dirty="0"/>
          </a:p>
        </p:txBody>
      </p:sp>
      <p:sp>
        <p:nvSpPr>
          <p:cNvPr id="10" name="Foliennummernplatzhalter 9"/>
          <p:cNvSpPr>
            <a:spLocks noGrp="1"/>
          </p:cNvSpPr>
          <p:nvPr>
            <p:ph type="sldNum" sz="quarter" idx="12"/>
          </p:nvPr>
        </p:nvSpPr>
        <p:spPr/>
        <p:txBody>
          <a:bodyPr/>
          <a:lstStyle/>
          <a:p>
            <a:fld id="{B3811826-9277-4232-A2B5-17D05DFC7392}" type="slidenum">
              <a:rPr lang="de-CH" smtClean="0"/>
              <a:pPr/>
              <a:t>26</a:t>
            </a:fld>
            <a:endParaRPr lang="de-CH" dirty="0"/>
          </a:p>
        </p:txBody>
      </p:sp>
      <p:sp>
        <p:nvSpPr>
          <p:cNvPr id="6" name="Datumsplatzhalter 3">
            <a:extLst>
              <a:ext uri="{FF2B5EF4-FFF2-40B4-BE49-F238E27FC236}">
                <a16:creationId xmlns:a16="http://schemas.microsoft.com/office/drawing/2014/main" id="{936D7077-E0A0-4F42-9E17-6BDF9B634A4F}"/>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08303D32-236B-0644-8F2C-C0FCA33A0FA1}"/>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26275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ea typeface="ＭＳ Ｐゴシック" panose="020B0600070205080204" pitchFamily="34" charset="-128"/>
              </a:rPr>
              <a:t>Erstes Studienjahr</a:t>
            </a:r>
            <a:br>
              <a:rPr lang="de-DE" altLang="de-DE" dirty="0">
                <a:ea typeface="ＭＳ Ｐゴシック" panose="020B0600070205080204" pitchFamily="34" charset="-128"/>
              </a:rPr>
            </a:br>
            <a:r>
              <a:rPr lang="de-DE" altLang="de-DE" dirty="0">
                <a:ea typeface="ＭＳ Ｐゴシック" panose="020B0600070205080204" pitchFamily="34" charset="-128"/>
              </a:rPr>
              <a:t>Empfehlung</a:t>
            </a:r>
            <a:endParaRPr lang="de-CH" dirty="0"/>
          </a:p>
        </p:txBody>
      </p:sp>
      <p:sp>
        <p:nvSpPr>
          <p:cNvPr id="3" name="Inhaltsplatzhalter 2"/>
          <p:cNvSpPr>
            <a:spLocks noGrp="1"/>
          </p:cNvSpPr>
          <p:nvPr>
            <p:ph idx="1"/>
          </p:nvPr>
        </p:nvSpPr>
        <p:spPr/>
        <p:txBody>
          <a:bodyPr/>
          <a:lstStyle/>
          <a:p>
            <a:pPr marL="285750" indent="-285750">
              <a:buFont typeface="Symbol" pitchFamily="2" charset="2"/>
              <a:buChar char="-"/>
              <a:defRPr/>
            </a:pPr>
            <a:r>
              <a:rPr lang="de-DE" altLang="de-DE" dirty="0"/>
              <a:t>Belegen Sie das Modul Propädeutikum mit den sechs VL im Herbst- und im Frühjahrssemester!</a:t>
            </a:r>
          </a:p>
          <a:p>
            <a:pPr>
              <a:buFontTx/>
              <a:buChar char="-"/>
              <a:defRPr/>
            </a:pPr>
            <a:endParaRPr lang="de-DE" altLang="de-DE" dirty="0"/>
          </a:p>
          <a:p>
            <a:pPr marL="285750" indent="-285750">
              <a:buFont typeface="Symbol" pitchFamily="2" charset="2"/>
              <a:buChar char="-"/>
              <a:defRPr/>
            </a:pPr>
            <a:r>
              <a:rPr lang="de-DE" altLang="de-DE" dirty="0"/>
              <a:t>Belegen Sie das Modul Einführung mit der VL „</a:t>
            </a:r>
            <a:r>
              <a:rPr lang="de-DE" altLang="de-DE" dirty="0" err="1"/>
              <a:t>History</a:t>
            </a:r>
            <a:r>
              <a:rPr lang="de-DE" altLang="de-DE" dirty="0"/>
              <a:t> of Psychology“</a:t>
            </a:r>
          </a:p>
          <a:p>
            <a:pPr>
              <a:buFontTx/>
              <a:buChar char="-"/>
              <a:defRPr/>
            </a:pPr>
            <a:endParaRPr lang="de-DE" altLang="de-DE" dirty="0"/>
          </a:p>
          <a:p>
            <a:pPr marL="285750" indent="-285750">
              <a:buFont typeface="Symbol" pitchFamily="2" charset="2"/>
              <a:buChar char="-"/>
              <a:defRPr/>
            </a:pPr>
            <a:r>
              <a:rPr lang="de-DE" altLang="de-DE" dirty="0"/>
              <a:t>Nehmen Sie an psychologischen Untersuchungen teil (60 Untersuchungseinheiten (30 Stunden) sind zu erbringen)</a:t>
            </a:r>
          </a:p>
          <a:p>
            <a:pPr>
              <a:buFontTx/>
              <a:buChar char="-"/>
              <a:defRPr/>
            </a:pPr>
            <a:endParaRPr lang="de-DE" altLang="de-DE" dirty="0"/>
          </a:p>
          <a:p>
            <a:pPr marL="285750" indent="-285750">
              <a:buFont typeface="Symbol" pitchFamily="2" charset="2"/>
              <a:buChar char="-"/>
              <a:defRPr/>
            </a:pPr>
            <a:r>
              <a:rPr lang="de-DE" altLang="de-DE" dirty="0"/>
              <a:t>Erwerben Sie ca. 10 </a:t>
            </a:r>
            <a:r>
              <a:rPr lang="de-DE" altLang="de-DE" dirty="0" err="1"/>
              <a:t>ausserfakultäre</a:t>
            </a:r>
            <a:r>
              <a:rPr lang="de-DE" altLang="de-DE" dirty="0"/>
              <a:t> Kreditpunkte im ersten Semester</a:t>
            </a:r>
          </a:p>
        </p:txBody>
      </p:sp>
      <p:sp>
        <p:nvSpPr>
          <p:cNvPr id="10" name="Foliennummernplatzhalter 9"/>
          <p:cNvSpPr>
            <a:spLocks noGrp="1"/>
          </p:cNvSpPr>
          <p:nvPr>
            <p:ph type="sldNum" sz="quarter" idx="12"/>
          </p:nvPr>
        </p:nvSpPr>
        <p:spPr/>
        <p:txBody>
          <a:bodyPr/>
          <a:lstStyle/>
          <a:p>
            <a:fld id="{B3811826-9277-4232-A2B5-17D05DFC7392}" type="slidenum">
              <a:rPr lang="de-CH" smtClean="0"/>
              <a:pPr/>
              <a:t>27</a:t>
            </a:fld>
            <a:endParaRPr lang="de-CH" dirty="0"/>
          </a:p>
        </p:txBody>
      </p:sp>
      <p:sp>
        <p:nvSpPr>
          <p:cNvPr id="6" name="Datumsplatzhalter 3">
            <a:extLst>
              <a:ext uri="{FF2B5EF4-FFF2-40B4-BE49-F238E27FC236}">
                <a16:creationId xmlns:a16="http://schemas.microsoft.com/office/drawing/2014/main" id="{1E2838C6-27D7-4046-911E-9CD603B810F4}"/>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788CBEAB-5DD1-AE44-B958-19FF21D8344E}"/>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3101720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ea typeface="ＭＳ Ｐゴシック" panose="020B0600070205080204" pitchFamily="34" charset="-128"/>
              </a:rPr>
              <a:t>Erstes Studienjahr</a:t>
            </a:r>
            <a:br>
              <a:rPr lang="de-DE" altLang="de-DE" dirty="0">
                <a:ea typeface="ＭＳ Ｐゴシック" panose="020B0600070205080204" pitchFamily="34" charset="-128"/>
              </a:rPr>
            </a:br>
            <a:r>
              <a:rPr lang="de-DE" altLang="de-DE" dirty="0">
                <a:ea typeface="ＭＳ Ｐゴシック" panose="020B0600070205080204" pitchFamily="34" charset="-128"/>
              </a:rPr>
              <a:t>Hinweis: Forschungsmethoden und Statistik I</a:t>
            </a:r>
            <a:endParaRPr lang="de-CH" dirty="0"/>
          </a:p>
        </p:txBody>
      </p:sp>
      <p:sp>
        <p:nvSpPr>
          <p:cNvPr id="3" name="Inhaltsplatzhalter 2"/>
          <p:cNvSpPr>
            <a:spLocks noGrp="1"/>
          </p:cNvSpPr>
          <p:nvPr>
            <p:ph idx="1"/>
          </p:nvPr>
        </p:nvSpPr>
        <p:spPr/>
        <p:txBody>
          <a:bodyPr/>
          <a:lstStyle/>
          <a:p>
            <a:pPr marL="285750" indent="-285750">
              <a:spcBef>
                <a:spcPct val="20000"/>
              </a:spcBef>
              <a:buFont typeface="Symbol" pitchFamily="2" charset="2"/>
              <a:buChar char="-"/>
              <a:defRPr/>
            </a:pPr>
            <a:r>
              <a:rPr lang="de-CH" altLang="de-DE" dirty="0"/>
              <a:t>Die Veranstaltung Forschungsmethoden und Statistik I wird durch </a:t>
            </a:r>
            <a:r>
              <a:rPr lang="de-CH" altLang="de-DE" dirty="0" err="1"/>
              <a:t>Tutorate</a:t>
            </a:r>
            <a:r>
              <a:rPr lang="de-CH" altLang="de-DE" dirty="0"/>
              <a:t> (begleitetes Lernen) komplettiert</a:t>
            </a:r>
            <a:br>
              <a:rPr lang="de-CH" altLang="de-DE" dirty="0"/>
            </a:br>
            <a:endParaRPr lang="de-CH" altLang="de-DE" dirty="0"/>
          </a:p>
          <a:p>
            <a:pPr>
              <a:spcBef>
                <a:spcPct val="20000"/>
              </a:spcBef>
              <a:defRPr/>
            </a:pPr>
            <a:r>
              <a:rPr lang="de-CH" altLang="de-DE" dirty="0"/>
              <a:t>	„Parallel dazu werden Sie im </a:t>
            </a:r>
            <a:r>
              <a:rPr lang="de-CH" altLang="de-DE" dirty="0" err="1"/>
              <a:t>Statistiktutorat</a:t>
            </a:r>
            <a:r>
              <a:rPr lang="de-CH" altLang="de-DE" dirty="0"/>
              <a:t> lernen, wie man Daten mit 	Hilfe der Statistiksoftware R darstellt und auswertet.“ </a:t>
            </a:r>
          </a:p>
          <a:p>
            <a:pPr>
              <a:spcBef>
                <a:spcPct val="20000"/>
              </a:spcBef>
              <a:defRPr/>
            </a:pPr>
            <a:br>
              <a:rPr lang="de-CH" altLang="de-DE" dirty="0"/>
            </a:br>
            <a:endParaRPr lang="de-CH" altLang="de-DE" dirty="0"/>
          </a:p>
          <a:p>
            <a:pPr marL="285750" indent="-285750">
              <a:spcBef>
                <a:spcPct val="20000"/>
              </a:spcBef>
              <a:buFont typeface="Symbol" pitchFamily="2" charset="2"/>
              <a:buChar char="-"/>
              <a:defRPr/>
            </a:pPr>
            <a:r>
              <a:rPr lang="de-CH" altLang="de-DE" dirty="0"/>
              <a:t>Bitte melden Sie sich fristgerecht an!</a:t>
            </a:r>
            <a:endParaRPr lang="de-CH" altLang="de-DE" dirty="0">
              <a:highlight>
                <a:srgbClr val="FFFF00"/>
              </a:highlight>
            </a:endParaRPr>
          </a:p>
          <a:p>
            <a:pPr lvl="1" indent="0">
              <a:spcBef>
                <a:spcPct val="20000"/>
              </a:spcBef>
              <a:buNone/>
              <a:defRPr/>
            </a:pPr>
            <a:r>
              <a:rPr lang="de-DE" altLang="de-DE" dirty="0"/>
              <a:t>	 Nehmen Sie </a:t>
            </a:r>
            <a:r>
              <a:rPr lang="de-DE" altLang="de-DE" dirty="0" err="1"/>
              <a:t>ausschliesslich</a:t>
            </a:r>
            <a:r>
              <a:rPr lang="de-DE" altLang="de-DE" dirty="0"/>
              <a:t> eine Buchung vor.</a:t>
            </a:r>
          </a:p>
          <a:p>
            <a:pPr lvl="1" indent="0">
              <a:spcBef>
                <a:spcPct val="20000"/>
              </a:spcBef>
              <a:buNone/>
              <a:defRPr/>
            </a:pPr>
            <a:endParaRPr lang="de-DE" altLang="de-DE" dirty="0"/>
          </a:p>
          <a:p>
            <a:pPr lvl="1" indent="0">
              <a:spcBef>
                <a:spcPct val="20000"/>
              </a:spcBef>
              <a:buNone/>
              <a:defRPr/>
            </a:pPr>
            <a:endParaRPr lang="de-DE" altLang="de-DE" dirty="0"/>
          </a:p>
          <a:p>
            <a:pPr lvl="1" indent="0">
              <a:spcBef>
                <a:spcPct val="20000"/>
              </a:spcBef>
              <a:buNone/>
              <a:defRPr/>
            </a:pPr>
            <a:r>
              <a:rPr lang="de-DE" altLang="de-DE" dirty="0"/>
              <a:t>	 Aktuell &gt; News (Link zur Anmeldung)</a:t>
            </a:r>
          </a:p>
          <a:p>
            <a:pPr lvl="1" indent="0">
              <a:spcBef>
                <a:spcPct val="20000"/>
              </a:spcBef>
              <a:buNone/>
              <a:defRPr/>
            </a:pPr>
            <a:endParaRPr lang="de-DE" altLang="de-DE" dirty="0"/>
          </a:p>
          <a:p>
            <a:pPr lvl="1" indent="0">
              <a:spcBef>
                <a:spcPct val="20000"/>
              </a:spcBef>
              <a:buNone/>
              <a:defRPr/>
            </a:pPr>
            <a:r>
              <a:rPr lang="de-DE" altLang="de-DE" dirty="0"/>
              <a:t>Beachten Sie die Veranstaltungsdaten der Tutorate!</a:t>
            </a:r>
            <a:endParaRPr lang="de-DE" altLang="de-DE" b="1" dirty="0">
              <a:highlight>
                <a:srgbClr val="FFFF00"/>
              </a:highlight>
            </a:endParaRPr>
          </a:p>
        </p:txBody>
      </p:sp>
      <p:sp>
        <p:nvSpPr>
          <p:cNvPr id="10" name="Foliennummernplatzhalter 9"/>
          <p:cNvSpPr>
            <a:spLocks noGrp="1"/>
          </p:cNvSpPr>
          <p:nvPr>
            <p:ph type="sldNum" sz="quarter" idx="12"/>
          </p:nvPr>
        </p:nvSpPr>
        <p:spPr/>
        <p:txBody>
          <a:bodyPr/>
          <a:lstStyle/>
          <a:p>
            <a:fld id="{B3811826-9277-4232-A2B5-17D05DFC7392}" type="slidenum">
              <a:rPr lang="de-CH" smtClean="0"/>
              <a:pPr/>
              <a:t>28</a:t>
            </a:fld>
            <a:endParaRPr lang="de-CH" dirty="0"/>
          </a:p>
        </p:txBody>
      </p:sp>
      <p:sp>
        <p:nvSpPr>
          <p:cNvPr id="6" name="Datumsplatzhalter 3">
            <a:extLst>
              <a:ext uri="{FF2B5EF4-FFF2-40B4-BE49-F238E27FC236}">
                <a16:creationId xmlns:a16="http://schemas.microsoft.com/office/drawing/2014/main" id="{87301232-F94B-4D42-ABF0-0095386BA888}"/>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DEBD554A-CD06-3A4C-BD47-DDEF4425C00C}"/>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pic>
        <p:nvPicPr>
          <p:cNvPr id="8" name="Grafik 7">
            <a:extLst>
              <a:ext uri="{FF2B5EF4-FFF2-40B4-BE49-F238E27FC236}">
                <a16:creationId xmlns:a16="http://schemas.microsoft.com/office/drawing/2014/main" id="{CB0B32F6-4415-0946-8FD5-722D2F2C5DB8}"/>
              </a:ext>
            </a:extLst>
          </p:cNvPr>
          <p:cNvPicPr>
            <a:picLocks noChangeAspect="1"/>
          </p:cNvPicPr>
          <p:nvPr/>
        </p:nvPicPr>
        <p:blipFill>
          <a:blip r:embed="rId2"/>
          <a:stretch>
            <a:fillRect/>
          </a:stretch>
        </p:blipFill>
        <p:spPr>
          <a:xfrm>
            <a:off x="899592" y="4797152"/>
            <a:ext cx="401464" cy="401464"/>
          </a:xfrm>
          <a:prstGeom prst="rect">
            <a:avLst/>
          </a:prstGeom>
        </p:spPr>
      </p:pic>
    </p:spTree>
    <p:extLst>
      <p:ext uri="{BB962C8B-B14F-4D97-AF65-F5344CB8AC3E}">
        <p14:creationId xmlns:p14="http://schemas.microsoft.com/office/powerpoint/2010/main" val="3215275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1" y="3087673"/>
            <a:ext cx="8983757" cy="2913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dirty="0" err="1"/>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540" y="3087673"/>
            <a:ext cx="5320678" cy="2660339"/>
          </a:xfrm>
          <a:prstGeom prst="rect">
            <a:avLst/>
          </a:prstGeom>
        </p:spPr>
      </p:pic>
      <p:sp>
        <p:nvSpPr>
          <p:cNvPr id="2" name="Titel 1"/>
          <p:cNvSpPr>
            <a:spLocks noGrp="1"/>
          </p:cNvSpPr>
          <p:nvPr>
            <p:ph type="ctrTitle"/>
          </p:nvPr>
        </p:nvSpPr>
        <p:spPr>
          <a:xfrm>
            <a:off x="629100" y="1268760"/>
            <a:ext cx="7669314" cy="783395"/>
          </a:xfrm>
        </p:spPr>
        <p:txBody>
          <a:bodyPr/>
          <a:lstStyle/>
          <a:p>
            <a:r>
              <a:rPr lang="de-CH" dirty="0"/>
              <a:t>UPGRADE your digital skills </a:t>
            </a:r>
            <a:br>
              <a:rPr lang="de-CH" dirty="0"/>
            </a:br>
            <a:r>
              <a:rPr lang="de-CH" b="0" dirty="0"/>
              <a:t>Lehrangebot für einen guten Start ins Studium</a:t>
            </a:r>
          </a:p>
        </p:txBody>
      </p:sp>
    </p:spTree>
    <p:extLst>
      <p:ext uri="{BB962C8B-B14F-4D97-AF65-F5344CB8AC3E}">
        <p14:creationId xmlns:p14="http://schemas.microsoft.com/office/powerpoint/2010/main" val="964541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Agenda</a:t>
            </a:r>
          </a:p>
        </p:txBody>
      </p:sp>
      <p:sp>
        <p:nvSpPr>
          <p:cNvPr id="8" name="Foliennummernplatzhalter 7"/>
          <p:cNvSpPr>
            <a:spLocks noGrp="1"/>
          </p:cNvSpPr>
          <p:nvPr>
            <p:ph type="sldNum" sz="quarter" idx="12"/>
          </p:nvPr>
        </p:nvSpPr>
        <p:spPr/>
        <p:txBody>
          <a:bodyPr/>
          <a:lstStyle/>
          <a:p>
            <a:fld id="{B3811826-9277-4232-A2B5-17D05DFC7392}" type="slidenum">
              <a:rPr lang="de-CH" smtClean="0"/>
              <a:pPr/>
              <a:t>3</a:t>
            </a:fld>
            <a:endParaRPr lang="de-CH" dirty="0"/>
          </a:p>
        </p:txBody>
      </p:sp>
      <p:sp>
        <p:nvSpPr>
          <p:cNvPr id="9" name="Datumsplatzhalter 3">
            <a:extLst>
              <a:ext uri="{FF2B5EF4-FFF2-40B4-BE49-F238E27FC236}">
                <a16:creationId xmlns:a16="http://schemas.microsoft.com/office/drawing/2014/main" id="{808A0B5B-9BFD-454B-8ACE-923D1B832A4C}"/>
              </a:ext>
            </a:extLst>
          </p:cNvPr>
          <p:cNvSpPr>
            <a:spLocks noGrp="1"/>
          </p:cNvSpPr>
          <p:nvPr>
            <p:ph type="dt" sz="quarter" idx="10"/>
          </p:nvPr>
        </p:nvSpPr>
        <p:spPr>
          <a:xfrm>
            <a:off x="468313" y="6525344"/>
            <a:ext cx="2159000" cy="179388"/>
          </a:xfrm>
        </p:spPr>
        <p:txBody>
          <a:bodyPr/>
          <a:lstStyle/>
          <a:p>
            <a:pPr>
              <a:defRPr/>
            </a:pPr>
            <a:r>
              <a:rPr lang="de-CH" dirty="0"/>
              <a:t>Ihr Psychologiestudium</a:t>
            </a:r>
          </a:p>
        </p:txBody>
      </p:sp>
      <p:sp>
        <p:nvSpPr>
          <p:cNvPr id="10" name="Fußzeilenplatzhalter 4">
            <a:extLst>
              <a:ext uri="{FF2B5EF4-FFF2-40B4-BE49-F238E27FC236}">
                <a16:creationId xmlns:a16="http://schemas.microsoft.com/office/drawing/2014/main" id="{DE3F1500-EEFC-ED4F-B11E-7C21A6D89EA2}"/>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graphicFrame>
        <p:nvGraphicFramePr>
          <p:cNvPr id="3" name="Tabelle 2">
            <a:extLst>
              <a:ext uri="{FF2B5EF4-FFF2-40B4-BE49-F238E27FC236}">
                <a16:creationId xmlns:a16="http://schemas.microsoft.com/office/drawing/2014/main" id="{53F3E20A-5723-26C1-81BB-89D6F7A8EC1D}"/>
              </a:ext>
            </a:extLst>
          </p:cNvPr>
          <p:cNvGraphicFramePr>
            <a:graphicFrameLocks noGrp="1"/>
          </p:cNvGraphicFramePr>
          <p:nvPr>
            <p:extLst>
              <p:ext uri="{D42A27DB-BD31-4B8C-83A1-F6EECF244321}">
                <p14:modId xmlns:p14="http://schemas.microsoft.com/office/powerpoint/2010/main" val="154904289"/>
              </p:ext>
            </p:extLst>
          </p:nvPr>
        </p:nvGraphicFramePr>
        <p:xfrm>
          <a:off x="1187624" y="1894032"/>
          <a:ext cx="6144344" cy="2091600"/>
        </p:xfrm>
        <a:graphic>
          <a:graphicData uri="http://schemas.openxmlformats.org/drawingml/2006/table">
            <a:tbl>
              <a:tblPr firstRow="1" bandRow="1">
                <a:tableStyleId>{5940675A-B579-460E-94D1-54222C63F5DA}</a:tableStyleId>
              </a:tblPr>
              <a:tblGrid>
                <a:gridCol w="648072">
                  <a:extLst>
                    <a:ext uri="{9D8B030D-6E8A-4147-A177-3AD203B41FA5}">
                      <a16:colId xmlns:a16="http://schemas.microsoft.com/office/drawing/2014/main" val="1808041020"/>
                    </a:ext>
                  </a:extLst>
                </a:gridCol>
                <a:gridCol w="5496272">
                  <a:extLst>
                    <a:ext uri="{9D8B030D-6E8A-4147-A177-3AD203B41FA5}">
                      <a16:colId xmlns:a16="http://schemas.microsoft.com/office/drawing/2014/main" val="3822854498"/>
                    </a:ext>
                  </a:extLst>
                </a:gridCol>
              </a:tblGrid>
              <a:tr h="332151">
                <a:tc>
                  <a:txBody>
                    <a:bodyPr/>
                    <a:lstStyle/>
                    <a:p>
                      <a:r>
                        <a:rPr lang="de-CH" dirty="0"/>
                        <a:t>1</a:t>
                      </a:r>
                    </a:p>
                  </a:txBody>
                  <a:tcPr marL="144000" marR="144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dirty="0"/>
                        <a:t>Wo finde ich Unterstützung?</a:t>
                      </a:r>
                    </a:p>
                  </a:txBody>
                  <a:tcPr marL="144000" marR="144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4712546"/>
                  </a:ext>
                </a:extLst>
              </a:tr>
              <a:tr h="445679">
                <a:tc>
                  <a:txBody>
                    <a:bodyPr/>
                    <a:lstStyle/>
                    <a:p>
                      <a:r>
                        <a:rPr lang="de-CH" dirty="0"/>
                        <a:t>2</a:t>
                      </a:r>
                    </a:p>
                  </a:txBody>
                  <a:tcPr marL="144000" marR="144000" marT="90000" marB="9000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Wie </a:t>
                      </a:r>
                      <a:r>
                        <a:rPr lang="en-US" dirty="0" err="1"/>
                        <a:t>baut</a:t>
                      </a:r>
                      <a:r>
                        <a:rPr lang="en-US" dirty="0"/>
                        <a:t> </a:t>
                      </a:r>
                      <a:r>
                        <a:rPr lang="en-US" dirty="0" err="1"/>
                        <a:t>sich</a:t>
                      </a:r>
                      <a:r>
                        <a:rPr lang="en-US" dirty="0"/>
                        <a:t> das </a:t>
                      </a:r>
                      <a:r>
                        <a:rPr lang="en-US" dirty="0" err="1"/>
                        <a:t>Bachelorstudium</a:t>
                      </a:r>
                      <a:r>
                        <a:rPr lang="en-US" dirty="0"/>
                        <a:t> </a:t>
                      </a:r>
                      <a:r>
                        <a:rPr lang="en-US" dirty="0" err="1"/>
                        <a:t>Psychologie</a:t>
                      </a:r>
                      <a:r>
                        <a:rPr lang="en-US" dirty="0"/>
                        <a:t> auf?</a:t>
                      </a:r>
                      <a:endParaRPr lang="de-CH" dirty="0"/>
                    </a:p>
                  </a:txBody>
                  <a:tcPr marL="144000" marR="144000" marT="90000" marB="9000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171093"/>
                  </a:ext>
                </a:extLst>
              </a:tr>
              <a:tr h="445679">
                <a:tc>
                  <a:txBody>
                    <a:bodyPr/>
                    <a:lstStyle/>
                    <a:p>
                      <a:r>
                        <a:rPr lang="de-CH" dirty="0"/>
                        <a:t>3</a:t>
                      </a:r>
                    </a:p>
                  </a:txBody>
                  <a:tcPr marL="144000" marR="144000" marT="90000" marB="9000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dirty="0"/>
                        <a:t>Was ist im ersten Studienjahr zu beachten?</a:t>
                      </a:r>
                    </a:p>
                  </a:txBody>
                  <a:tcPr marL="144000" marR="144000" marT="90000" marB="9000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053214"/>
                  </a:ext>
                </a:extLst>
              </a:tr>
              <a:tr h="445679">
                <a:tc>
                  <a:txBody>
                    <a:bodyPr/>
                    <a:lstStyle/>
                    <a:p>
                      <a:r>
                        <a:rPr lang="de-CH" dirty="0"/>
                        <a:t>4</a:t>
                      </a:r>
                    </a:p>
                  </a:txBody>
                  <a:tcPr marL="144000" marR="144000" marT="90000" marB="9000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Fachgruppe Psychologie</a:t>
                      </a:r>
                      <a:endParaRPr lang="de-CH" dirty="0"/>
                    </a:p>
                  </a:txBody>
                  <a:tcPr marL="144000" marR="144000" marT="90000" marB="9000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7664396"/>
                  </a:ext>
                </a:extLst>
              </a:tr>
            </a:tbl>
          </a:graphicData>
        </a:graphic>
      </p:graphicFrame>
    </p:spTree>
    <p:extLst>
      <p:ext uri="{BB962C8B-B14F-4D97-AF65-F5344CB8AC3E}">
        <p14:creationId xmlns:p14="http://schemas.microsoft.com/office/powerpoint/2010/main" val="2669902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de-CH"/>
              <a:t>Kursinformationen</a:t>
            </a:r>
            <a:endParaRPr lang="de-CH" dirty="0"/>
          </a:p>
        </p:txBody>
      </p:sp>
      <p:sp>
        <p:nvSpPr>
          <p:cNvPr id="13" name="Inhaltsplatzhalter 12"/>
          <p:cNvSpPr>
            <a:spLocks noGrp="1"/>
          </p:cNvSpPr>
          <p:nvPr>
            <p:ph idx="1"/>
          </p:nvPr>
        </p:nvSpPr>
        <p:spPr/>
        <p:txBody>
          <a:bodyPr/>
          <a:lstStyle/>
          <a:p>
            <a:endParaRPr lang="de-CH" dirty="0"/>
          </a:p>
          <a:p>
            <a:endParaRPr lang="de-CH" dirty="0"/>
          </a:p>
          <a:p>
            <a:endParaRPr lang="de-CH" dirty="0"/>
          </a:p>
          <a:p>
            <a:endParaRPr lang="de-CH" dirty="0"/>
          </a:p>
        </p:txBody>
      </p:sp>
      <p:sp>
        <p:nvSpPr>
          <p:cNvPr id="5" name="Fußzeilenplatzhalter 4"/>
          <p:cNvSpPr>
            <a:spLocks noGrp="1"/>
          </p:cNvSpPr>
          <p:nvPr>
            <p:ph type="ftr" sz="quarter" idx="11"/>
          </p:nvPr>
        </p:nvSpPr>
        <p:spPr/>
        <p:txBody>
          <a:bodyPr/>
          <a:lstStyle/>
          <a:p>
            <a:r>
              <a:rPr lang="de-CH"/>
              <a:t>Universität Basel</a:t>
            </a:r>
            <a:endParaRPr lang="de-CH" dirty="0"/>
          </a:p>
        </p:txBody>
      </p:sp>
      <p:sp>
        <p:nvSpPr>
          <p:cNvPr id="6" name="Foliennummernplatzhalter 5"/>
          <p:cNvSpPr>
            <a:spLocks noGrp="1"/>
          </p:cNvSpPr>
          <p:nvPr>
            <p:ph type="sldNum" sz="quarter" idx="12"/>
          </p:nvPr>
        </p:nvSpPr>
        <p:spPr/>
        <p:txBody>
          <a:bodyPr/>
          <a:lstStyle/>
          <a:p>
            <a:fld id="{B3811826-9277-4232-A2B5-17D05DFC7392}" type="slidenum">
              <a:rPr lang="de-CH" smtClean="0"/>
              <a:pPr/>
              <a:t>30</a:t>
            </a:fld>
            <a:endParaRPr lang="de-CH" dirty="0"/>
          </a:p>
        </p:txBody>
      </p:sp>
      <p:graphicFrame>
        <p:nvGraphicFramePr>
          <p:cNvPr id="2" name="Tabelle 1"/>
          <p:cNvGraphicFramePr>
            <a:graphicFrameLocks noGrp="1"/>
          </p:cNvGraphicFramePr>
          <p:nvPr/>
        </p:nvGraphicFramePr>
        <p:xfrm>
          <a:off x="251223" y="1997870"/>
          <a:ext cx="8641556" cy="2906145"/>
        </p:xfrm>
        <a:graphic>
          <a:graphicData uri="http://schemas.openxmlformats.org/drawingml/2006/table">
            <a:tbl>
              <a:tblPr bandRow="1">
                <a:tableStyleId>{85BE263C-DBD7-4A20-BB59-AAB30ACAA65A}</a:tableStyleId>
              </a:tblPr>
              <a:tblGrid>
                <a:gridCol w="2686760">
                  <a:extLst>
                    <a:ext uri="{9D8B030D-6E8A-4147-A177-3AD203B41FA5}">
                      <a16:colId xmlns:a16="http://schemas.microsoft.com/office/drawing/2014/main" val="1935277100"/>
                    </a:ext>
                  </a:extLst>
                </a:gridCol>
                <a:gridCol w="5954796">
                  <a:extLst>
                    <a:ext uri="{9D8B030D-6E8A-4147-A177-3AD203B41FA5}">
                      <a16:colId xmlns:a16="http://schemas.microsoft.com/office/drawing/2014/main" val="941902896"/>
                    </a:ext>
                  </a:extLst>
                </a:gridCol>
              </a:tblGrid>
              <a:tr h="569393">
                <a:tc>
                  <a:txBody>
                    <a:bodyPr/>
                    <a:lstStyle/>
                    <a:p>
                      <a:r>
                        <a:rPr lang="de-CH" sz="1400" b="1" dirty="0" err="1"/>
                        <a:t>Kurstyp</a:t>
                      </a:r>
                      <a:endParaRPr lang="de-CH" sz="1400" b="1" dirty="0"/>
                    </a:p>
                  </a:txBody>
                  <a:tcPr marL="68580" marR="68580" marT="34290" marB="34290" anchor="ctr">
                    <a:lnR w="762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r>
                        <a:rPr lang="de-CH" sz="1400" dirty="0"/>
                        <a:t>Online-Kurs</a:t>
                      </a:r>
                      <a:r>
                        <a:rPr lang="de-CH" sz="1400" baseline="0" dirty="0"/>
                        <a:t> im eigenen Lerntempo </a:t>
                      </a:r>
                      <a:endParaRPr lang="de-CH" sz="1400" dirty="0"/>
                    </a:p>
                  </a:txBody>
                  <a:tcPr marL="68580" marR="68580" marT="34290" marB="34290" anchor="ctr">
                    <a:lnL w="76200" cap="flat" cmpd="sng" algn="ctr">
                      <a:solidFill>
                        <a:schemeClr val="bg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59957520"/>
                  </a:ext>
                </a:extLst>
              </a:tr>
              <a:tr h="569393">
                <a:tc>
                  <a:txBody>
                    <a:bodyPr/>
                    <a:lstStyle/>
                    <a:p>
                      <a:r>
                        <a:rPr lang="de-CH" sz="1400" b="1" dirty="0"/>
                        <a:t>Lernzeit</a:t>
                      </a:r>
                    </a:p>
                  </a:txBody>
                  <a:tcPr marL="68580" marR="68580" marT="34290" marB="34290" anchor="ctr">
                    <a:lnR w="762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r>
                        <a:rPr lang="de-CH" sz="1400" dirty="0"/>
                        <a:t>16</a:t>
                      </a:r>
                      <a:r>
                        <a:rPr lang="de-CH" sz="1400" baseline="0" dirty="0"/>
                        <a:t> Module à 30 – 60 Minuten</a:t>
                      </a:r>
                      <a:endParaRPr lang="de-CH" sz="1400" dirty="0"/>
                    </a:p>
                  </a:txBody>
                  <a:tcPr marL="68580" marR="68580" marT="34290" marB="34290" anchor="ctr">
                    <a:lnL w="76200" cap="flat" cmpd="sng" algn="ctr">
                      <a:solidFill>
                        <a:schemeClr val="bg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370098944"/>
                  </a:ext>
                </a:extLst>
              </a:tr>
              <a:tr h="598983">
                <a:tc>
                  <a:txBody>
                    <a:bodyPr/>
                    <a:lstStyle/>
                    <a:p>
                      <a:r>
                        <a:rPr lang="de-CH" sz="1400" b="1" dirty="0"/>
                        <a:t>Kreditpunkt</a:t>
                      </a:r>
                    </a:p>
                  </a:txBody>
                  <a:tcPr marL="68580" marR="68580" marT="34290" marB="34290" anchor="ctr">
                    <a:lnR w="762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r>
                        <a:rPr lang="de-CH" sz="1400" dirty="0"/>
                        <a:t>1</a:t>
                      </a:r>
                      <a:r>
                        <a:rPr lang="de-CH" sz="1400" baseline="0" dirty="0"/>
                        <a:t> Kreditpunkt für Bachelor-Studierende nach erfolgreich abgeschlossener Leistungsüberprüfung (nicht anrechenbar in Human- und Zahnmedizin)</a:t>
                      </a:r>
                      <a:endParaRPr lang="de-CH" sz="1400" dirty="0"/>
                    </a:p>
                  </a:txBody>
                  <a:tcPr marL="68580" marR="68580" marT="34290" marB="34290" anchor="ctr">
                    <a:lnL w="76200" cap="flat" cmpd="sng" algn="ctr">
                      <a:solidFill>
                        <a:schemeClr val="bg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19957556"/>
                  </a:ext>
                </a:extLst>
              </a:tr>
              <a:tr h="598983">
                <a:tc>
                  <a:txBody>
                    <a:bodyPr/>
                    <a:lstStyle/>
                    <a:p>
                      <a:r>
                        <a:rPr lang="de-CH" sz="1400" b="1" dirty="0"/>
                        <a:t>Leistungsüberprüfung</a:t>
                      </a:r>
                    </a:p>
                  </a:txBody>
                  <a:tcPr marL="68580" marR="68580" marT="34290" marB="34290" anchor="ctr">
                    <a:lnR w="762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r>
                        <a:rPr lang="de-CH" sz="1400" dirty="0"/>
                        <a:t>Digitale</a:t>
                      </a:r>
                      <a:r>
                        <a:rPr lang="de-CH" sz="1400" baseline="0" dirty="0"/>
                        <a:t> Abschlussprüfung mit dem eigenen Rechner auf dem Campus (Prüfungsdauer 30min)</a:t>
                      </a:r>
                      <a:endParaRPr lang="de-CH" sz="1400" dirty="0"/>
                    </a:p>
                  </a:txBody>
                  <a:tcPr marL="68580" marR="68580" marT="34290" marB="34290" anchor="ctr">
                    <a:lnL w="76200" cap="flat" cmpd="sng" algn="ctr">
                      <a:solidFill>
                        <a:schemeClr val="bg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99980876"/>
                  </a:ext>
                </a:extLst>
              </a:tr>
              <a:tr h="569393">
                <a:tc>
                  <a:txBody>
                    <a:bodyPr/>
                    <a:lstStyle/>
                    <a:p>
                      <a:r>
                        <a:rPr lang="de-CH" sz="1400" b="1" dirty="0"/>
                        <a:t>Skala</a:t>
                      </a:r>
                    </a:p>
                  </a:txBody>
                  <a:tcPr marL="68580" marR="68580" marT="34290" marB="34290" anchor="ctr">
                    <a:lnR w="762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r>
                        <a:rPr lang="de-CH" sz="1400" dirty="0"/>
                        <a:t>pass / fail</a:t>
                      </a:r>
                    </a:p>
                  </a:txBody>
                  <a:tcPr marL="68580" marR="68580" marT="34290" marB="34290" anchor="ctr">
                    <a:lnL w="76200" cap="flat" cmpd="sng" algn="ctr">
                      <a:solidFill>
                        <a:schemeClr val="bg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7789024"/>
                  </a:ext>
                </a:extLst>
              </a:tr>
            </a:tbl>
          </a:graphicData>
        </a:graphic>
      </p:graphicFrame>
      <p:sp>
        <p:nvSpPr>
          <p:cNvPr id="3" name="Textfeld 2">
            <a:extLst>
              <a:ext uri="{FF2B5EF4-FFF2-40B4-BE49-F238E27FC236}">
                <a16:creationId xmlns:a16="http://schemas.microsoft.com/office/drawing/2014/main" id="{409F2B66-1F4B-D415-0137-9A1DE212BDC9}"/>
              </a:ext>
            </a:extLst>
          </p:cNvPr>
          <p:cNvSpPr txBox="1"/>
          <p:nvPr/>
        </p:nvSpPr>
        <p:spPr>
          <a:xfrm>
            <a:off x="3260558" y="5775158"/>
            <a:ext cx="0" cy="0"/>
          </a:xfrm>
          <a:prstGeom prst="rect">
            <a:avLst/>
          </a:prstGeom>
          <a:noFill/>
        </p:spPr>
        <p:txBody>
          <a:bodyPr wrap="none" lIns="0" tIns="0" rIns="0" bIns="0" rtlCol="0">
            <a:noAutofit/>
          </a:bodyPr>
          <a:lstStyle/>
          <a:p>
            <a:pPr>
              <a:lnSpc>
                <a:spcPts val="2200"/>
              </a:lnSpc>
            </a:pPr>
            <a:r>
              <a:rPr lang="de-DE" dirty="0"/>
              <a:t>http://</a:t>
            </a:r>
            <a:r>
              <a:rPr lang="de-DE" dirty="0" err="1"/>
              <a:t>www.unibas.ch</a:t>
            </a:r>
            <a:r>
              <a:rPr lang="de-DE" dirty="0"/>
              <a:t>/upgrade-</a:t>
            </a:r>
            <a:r>
              <a:rPr lang="de-DE" dirty="0" err="1"/>
              <a:t>your</a:t>
            </a:r>
            <a:r>
              <a:rPr lang="de-DE" dirty="0"/>
              <a:t>-digital-</a:t>
            </a:r>
            <a:r>
              <a:rPr lang="de-DE" dirty="0" err="1"/>
              <a:t>skills</a:t>
            </a:r>
            <a:endParaRPr lang="de-DE" dirty="0"/>
          </a:p>
        </p:txBody>
      </p:sp>
      <p:pic>
        <p:nvPicPr>
          <p:cNvPr id="4" name="Grafik 3">
            <a:extLst>
              <a:ext uri="{FF2B5EF4-FFF2-40B4-BE49-F238E27FC236}">
                <a16:creationId xmlns:a16="http://schemas.microsoft.com/office/drawing/2014/main" id="{7B785480-2073-9C65-7D44-276FD9702B5A}"/>
              </a:ext>
            </a:extLst>
          </p:cNvPr>
          <p:cNvPicPr>
            <a:picLocks noChangeAspect="1"/>
          </p:cNvPicPr>
          <p:nvPr/>
        </p:nvPicPr>
        <p:blipFill>
          <a:blip r:embed="rId3"/>
          <a:stretch>
            <a:fillRect/>
          </a:stretch>
        </p:blipFill>
        <p:spPr>
          <a:xfrm>
            <a:off x="2658368" y="5661248"/>
            <a:ext cx="401464" cy="401464"/>
          </a:xfrm>
          <a:prstGeom prst="rect">
            <a:avLst/>
          </a:prstGeom>
        </p:spPr>
      </p:pic>
    </p:spTree>
    <p:extLst>
      <p:ext uri="{BB962C8B-B14F-4D97-AF65-F5344CB8AC3E}">
        <p14:creationId xmlns:p14="http://schemas.microsoft.com/office/powerpoint/2010/main" val="3158487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12BA14B-31C7-7417-13E3-F591D45191C1}"/>
              </a:ext>
            </a:extLst>
          </p:cNvPr>
          <p:cNvSpPr>
            <a:spLocks noGrp="1"/>
          </p:cNvSpPr>
          <p:nvPr>
            <p:ph idx="1"/>
          </p:nvPr>
        </p:nvSpPr>
        <p:spPr>
          <a:xfrm>
            <a:off x="341312" y="1023683"/>
            <a:ext cx="8461375" cy="5400675"/>
          </a:xfrm>
        </p:spPr>
        <p:txBody>
          <a:bodyPr>
            <a:noAutofit/>
          </a:bodyPr>
          <a:lstStyle/>
          <a:p>
            <a:pPr marL="46038" indent="0">
              <a:lnSpc>
                <a:spcPct val="120000"/>
              </a:lnSpc>
              <a:defRPr/>
            </a:pPr>
            <a:r>
              <a:rPr lang="de-CH" dirty="0"/>
              <a:t>This </a:t>
            </a:r>
            <a:r>
              <a:rPr lang="de-CH" dirty="0" err="1"/>
              <a:t>course</a:t>
            </a:r>
            <a:r>
              <a:rPr lang="de-CH" dirty="0"/>
              <a:t> </a:t>
            </a:r>
            <a:r>
              <a:rPr lang="de-CH" dirty="0" err="1"/>
              <a:t>acquaints</a:t>
            </a:r>
            <a:r>
              <a:rPr lang="de-CH" dirty="0"/>
              <a:t> </a:t>
            </a:r>
            <a:r>
              <a:rPr lang="de-CH" dirty="0" err="1"/>
              <a:t>you</a:t>
            </a:r>
            <a:r>
              <a:rPr lang="de-CH" dirty="0"/>
              <a:t> </a:t>
            </a:r>
            <a:r>
              <a:rPr lang="de-CH" dirty="0" err="1"/>
              <a:t>with</a:t>
            </a:r>
            <a:r>
              <a:rPr lang="de-CH" dirty="0"/>
              <a:t> </a:t>
            </a:r>
            <a:r>
              <a:rPr lang="de-CH" dirty="0" err="1"/>
              <a:t>reading</a:t>
            </a:r>
            <a:r>
              <a:rPr lang="de-CH" dirty="0"/>
              <a:t> </a:t>
            </a:r>
            <a:r>
              <a:rPr lang="de-CH" dirty="0" err="1"/>
              <a:t>techniques</a:t>
            </a:r>
            <a:r>
              <a:rPr lang="de-CH" dirty="0"/>
              <a:t> </a:t>
            </a:r>
            <a:r>
              <a:rPr lang="de-CH" dirty="0" err="1"/>
              <a:t>and</a:t>
            </a:r>
            <a:r>
              <a:rPr lang="de-CH" dirty="0"/>
              <a:t> </a:t>
            </a:r>
            <a:r>
              <a:rPr lang="de-CH" dirty="0" err="1"/>
              <a:t>the</a:t>
            </a:r>
            <a:r>
              <a:rPr lang="de-CH" dirty="0"/>
              <a:t> </a:t>
            </a:r>
            <a:r>
              <a:rPr lang="de-CH" dirty="0" err="1"/>
              <a:t>language</a:t>
            </a:r>
            <a:r>
              <a:rPr lang="de-CH" dirty="0"/>
              <a:t> </a:t>
            </a:r>
            <a:r>
              <a:rPr lang="de-CH" dirty="0" err="1"/>
              <a:t>of</a:t>
            </a:r>
            <a:r>
              <a:rPr lang="de-CH" dirty="0"/>
              <a:t> </a:t>
            </a:r>
            <a:r>
              <a:rPr lang="de-CH" dirty="0" err="1"/>
              <a:t>written</a:t>
            </a:r>
            <a:r>
              <a:rPr lang="de-CH" dirty="0"/>
              <a:t> English (</a:t>
            </a:r>
            <a:r>
              <a:rPr lang="de-CH" dirty="0" err="1"/>
              <a:t>special</a:t>
            </a:r>
            <a:r>
              <a:rPr lang="de-CH" dirty="0"/>
              <a:t> </a:t>
            </a:r>
            <a:r>
              <a:rPr lang="de-CH" dirty="0" err="1"/>
              <a:t>terminology</a:t>
            </a:r>
            <a:r>
              <a:rPr lang="de-CH" dirty="0"/>
              <a:t> </a:t>
            </a:r>
            <a:r>
              <a:rPr lang="de-CH" dirty="0" err="1"/>
              <a:t>and</a:t>
            </a:r>
            <a:r>
              <a:rPr lang="de-CH" dirty="0"/>
              <a:t> </a:t>
            </a:r>
            <a:r>
              <a:rPr lang="de-CH" dirty="0" err="1"/>
              <a:t>common</a:t>
            </a:r>
            <a:r>
              <a:rPr lang="de-CH" dirty="0"/>
              <a:t> </a:t>
            </a:r>
            <a:r>
              <a:rPr lang="de-CH" dirty="0" err="1"/>
              <a:t>phrases</a:t>
            </a:r>
            <a:r>
              <a:rPr lang="de-CH" dirty="0"/>
              <a:t>) </a:t>
            </a:r>
            <a:r>
              <a:rPr lang="de-CH" dirty="0" err="1"/>
              <a:t>to</a:t>
            </a:r>
            <a:r>
              <a:rPr lang="de-CH" dirty="0"/>
              <a:t> </a:t>
            </a:r>
            <a:r>
              <a:rPr lang="de-CH" dirty="0" err="1"/>
              <a:t>enhance</a:t>
            </a:r>
            <a:r>
              <a:rPr lang="de-CH" dirty="0"/>
              <a:t> </a:t>
            </a:r>
            <a:r>
              <a:rPr lang="de-CH" dirty="0" err="1"/>
              <a:t>your</a:t>
            </a:r>
            <a:r>
              <a:rPr lang="de-CH" dirty="0"/>
              <a:t> </a:t>
            </a:r>
            <a:r>
              <a:rPr lang="de-CH" dirty="0" err="1"/>
              <a:t>understanding</a:t>
            </a:r>
            <a:r>
              <a:rPr lang="de-CH" dirty="0"/>
              <a:t> </a:t>
            </a:r>
            <a:r>
              <a:rPr lang="de-CH" dirty="0" err="1"/>
              <a:t>of</a:t>
            </a:r>
            <a:r>
              <a:rPr lang="de-CH" dirty="0"/>
              <a:t> </a:t>
            </a:r>
            <a:r>
              <a:rPr lang="de-CH" dirty="0" err="1"/>
              <a:t>complex</a:t>
            </a:r>
            <a:r>
              <a:rPr lang="de-CH" dirty="0"/>
              <a:t> </a:t>
            </a:r>
            <a:r>
              <a:rPr lang="de-CH" dirty="0" err="1"/>
              <a:t>academic</a:t>
            </a:r>
            <a:r>
              <a:rPr lang="de-CH" dirty="0"/>
              <a:t> </a:t>
            </a:r>
            <a:r>
              <a:rPr lang="de-CH" dirty="0" err="1"/>
              <a:t>publications</a:t>
            </a:r>
            <a:r>
              <a:rPr lang="de-CH" dirty="0"/>
              <a:t> on a </a:t>
            </a:r>
            <a:r>
              <a:rPr lang="de-CH" dirty="0" err="1"/>
              <a:t>range</a:t>
            </a:r>
            <a:r>
              <a:rPr lang="de-CH" dirty="0"/>
              <a:t> </a:t>
            </a:r>
            <a:r>
              <a:rPr lang="de-CH" dirty="0" err="1"/>
              <a:t>of</a:t>
            </a:r>
            <a:r>
              <a:rPr lang="de-CH" dirty="0"/>
              <a:t> </a:t>
            </a:r>
            <a:r>
              <a:rPr lang="de-CH" dirty="0" err="1"/>
              <a:t>psychology</a:t>
            </a:r>
            <a:r>
              <a:rPr lang="de-CH" dirty="0"/>
              <a:t> </a:t>
            </a:r>
            <a:r>
              <a:rPr lang="de-CH" dirty="0" err="1"/>
              <a:t>topics</a:t>
            </a:r>
            <a:r>
              <a:rPr lang="de-CH" dirty="0"/>
              <a:t>. Listening </a:t>
            </a:r>
            <a:r>
              <a:rPr lang="de-CH" dirty="0" err="1"/>
              <a:t>exercises</a:t>
            </a:r>
            <a:r>
              <a:rPr lang="de-CH" dirty="0"/>
              <a:t> </a:t>
            </a:r>
            <a:r>
              <a:rPr lang="de-CH" dirty="0" err="1"/>
              <a:t>familiarize</a:t>
            </a:r>
            <a:r>
              <a:rPr lang="de-CH" dirty="0"/>
              <a:t> </a:t>
            </a:r>
            <a:r>
              <a:rPr lang="de-CH" dirty="0" err="1"/>
              <a:t>you</a:t>
            </a:r>
            <a:r>
              <a:rPr lang="de-CH" dirty="0"/>
              <a:t> </a:t>
            </a:r>
            <a:r>
              <a:rPr lang="de-CH" dirty="0" err="1"/>
              <a:t>with</a:t>
            </a:r>
            <a:r>
              <a:rPr lang="de-CH" dirty="0"/>
              <a:t> </a:t>
            </a:r>
            <a:r>
              <a:rPr lang="de-CH" dirty="0" err="1"/>
              <a:t>various</a:t>
            </a:r>
            <a:r>
              <a:rPr lang="de-CH" dirty="0"/>
              <a:t> </a:t>
            </a:r>
            <a:r>
              <a:rPr lang="de-CH" dirty="0" err="1"/>
              <a:t>presentation</a:t>
            </a:r>
            <a:r>
              <a:rPr lang="de-CH" dirty="0"/>
              <a:t> </a:t>
            </a:r>
            <a:r>
              <a:rPr lang="de-CH" dirty="0" err="1"/>
              <a:t>styles</a:t>
            </a:r>
            <a:r>
              <a:rPr lang="de-CH" dirty="0"/>
              <a:t> </a:t>
            </a:r>
            <a:r>
              <a:rPr lang="de-CH" dirty="0" err="1"/>
              <a:t>and</a:t>
            </a:r>
            <a:r>
              <a:rPr lang="de-CH" dirty="0"/>
              <a:t> </a:t>
            </a:r>
            <a:r>
              <a:rPr lang="de-CH" dirty="0" err="1"/>
              <a:t>accents</a:t>
            </a:r>
            <a:r>
              <a:rPr lang="de-CH" dirty="0"/>
              <a:t> </a:t>
            </a:r>
            <a:r>
              <a:rPr lang="de-CH" dirty="0" err="1"/>
              <a:t>to</a:t>
            </a:r>
            <a:r>
              <a:rPr lang="de-CH" dirty="0"/>
              <a:t> </a:t>
            </a:r>
            <a:r>
              <a:rPr lang="de-CH" dirty="0" err="1"/>
              <a:t>develop</a:t>
            </a:r>
            <a:r>
              <a:rPr lang="de-CH" dirty="0"/>
              <a:t> </a:t>
            </a:r>
            <a:r>
              <a:rPr lang="de-CH" dirty="0" err="1"/>
              <a:t>your</a:t>
            </a:r>
            <a:r>
              <a:rPr lang="de-CH" dirty="0"/>
              <a:t> </a:t>
            </a:r>
            <a:r>
              <a:rPr lang="de-CH" dirty="0" err="1"/>
              <a:t>capacity</a:t>
            </a:r>
            <a:r>
              <a:rPr lang="de-CH" dirty="0"/>
              <a:t> </a:t>
            </a:r>
            <a:r>
              <a:rPr lang="de-CH" dirty="0" err="1"/>
              <a:t>to</a:t>
            </a:r>
            <a:r>
              <a:rPr lang="de-CH" dirty="0"/>
              <a:t> </a:t>
            </a:r>
            <a:r>
              <a:rPr lang="de-CH" dirty="0" err="1"/>
              <a:t>extract</a:t>
            </a:r>
            <a:r>
              <a:rPr lang="de-CH" dirty="0"/>
              <a:t> </a:t>
            </a:r>
            <a:r>
              <a:rPr lang="de-CH" dirty="0" err="1"/>
              <a:t>and</a:t>
            </a:r>
            <a:r>
              <a:rPr lang="de-CH" dirty="0"/>
              <a:t> </a:t>
            </a:r>
            <a:r>
              <a:rPr lang="de-CH" dirty="0" err="1"/>
              <a:t>understand</a:t>
            </a:r>
            <a:r>
              <a:rPr lang="de-CH" dirty="0"/>
              <a:t> </a:t>
            </a:r>
            <a:r>
              <a:rPr lang="de-CH" dirty="0" err="1"/>
              <a:t>crucial</a:t>
            </a:r>
            <a:r>
              <a:rPr lang="de-CH" dirty="0"/>
              <a:t> </a:t>
            </a:r>
            <a:r>
              <a:rPr lang="de-CH" dirty="0" err="1"/>
              <a:t>information</a:t>
            </a:r>
            <a:r>
              <a:rPr lang="de-CH" dirty="0"/>
              <a:t>. </a:t>
            </a:r>
            <a:r>
              <a:rPr lang="de-CH" dirty="0" err="1"/>
              <a:t>And</a:t>
            </a:r>
            <a:r>
              <a:rPr lang="de-CH" dirty="0"/>
              <a:t> </a:t>
            </a:r>
            <a:r>
              <a:rPr lang="de-CH" dirty="0" err="1"/>
              <a:t>you</a:t>
            </a:r>
            <a:r>
              <a:rPr lang="de-CH" dirty="0"/>
              <a:t> </a:t>
            </a:r>
            <a:r>
              <a:rPr lang="de-CH" dirty="0" err="1"/>
              <a:t>develop</a:t>
            </a:r>
            <a:r>
              <a:rPr lang="de-CH" dirty="0"/>
              <a:t> </a:t>
            </a:r>
            <a:r>
              <a:rPr lang="de-CH" dirty="0" err="1"/>
              <a:t>confidence</a:t>
            </a:r>
            <a:r>
              <a:rPr lang="de-CH" dirty="0"/>
              <a:t>, </a:t>
            </a:r>
            <a:r>
              <a:rPr lang="de-CH" dirty="0" err="1"/>
              <a:t>fluency</a:t>
            </a:r>
            <a:r>
              <a:rPr lang="de-CH" dirty="0"/>
              <a:t> </a:t>
            </a:r>
            <a:r>
              <a:rPr lang="de-CH" dirty="0" err="1"/>
              <a:t>and</a:t>
            </a:r>
            <a:r>
              <a:rPr lang="de-CH" dirty="0"/>
              <a:t> </a:t>
            </a:r>
            <a:r>
              <a:rPr lang="de-CH" dirty="0" err="1"/>
              <a:t>accuracy</a:t>
            </a:r>
            <a:r>
              <a:rPr lang="de-CH" dirty="0"/>
              <a:t> in </a:t>
            </a:r>
            <a:r>
              <a:rPr lang="de-CH" dirty="0" err="1"/>
              <a:t>discussing</a:t>
            </a:r>
            <a:r>
              <a:rPr lang="de-CH" dirty="0"/>
              <a:t>, </a:t>
            </a:r>
            <a:r>
              <a:rPr lang="de-CH" dirty="0" err="1"/>
              <a:t>presenting</a:t>
            </a:r>
            <a:r>
              <a:rPr lang="de-CH" dirty="0"/>
              <a:t> </a:t>
            </a:r>
            <a:r>
              <a:rPr lang="de-CH" dirty="0" err="1"/>
              <a:t>and</a:t>
            </a:r>
            <a:r>
              <a:rPr lang="de-CH" dirty="0"/>
              <a:t> </a:t>
            </a:r>
            <a:r>
              <a:rPr lang="de-CH" dirty="0" err="1"/>
              <a:t>writing</a:t>
            </a:r>
            <a:r>
              <a:rPr lang="de-CH" dirty="0"/>
              <a:t>. </a:t>
            </a:r>
            <a:endParaRPr lang="en-US" dirty="0">
              <a:cs typeface="Arial" panose="020B0604020202020204" pitchFamily="34" charset="0"/>
            </a:endParaRPr>
          </a:p>
          <a:p>
            <a:pPr marL="14288" indent="-14288">
              <a:defRPr/>
            </a:pPr>
            <a:br>
              <a:rPr lang="en-US" b="1" dirty="0">
                <a:cs typeface="Arial" panose="020B0604020202020204" pitchFamily="34" charset="0"/>
              </a:rPr>
            </a:br>
            <a:r>
              <a:rPr lang="en-US" b="1" dirty="0">
                <a:cs typeface="Arial" panose="020B0604020202020204" pitchFamily="34" charset="0"/>
              </a:rPr>
              <a:t>Course level: </a:t>
            </a:r>
            <a:r>
              <a:rPr lang="en-US" dirty="0">
                <a:cs typeface="Arial" panose="020B0604020202020204" pitchFamily="34" charset="0"/>
              </a:rPr>
              <a:t>C1 (1 ETCS/</a:t>
            </a:r>
            <a:r>
              <a:rPr lang="en-US" dirty="0" err="1">
                <a:cs typeface="Arial" panose="020B0604020202020204" pitchFamily="34" charset="0"/>
              </a:rPr>
              <a:t>ausserfakultärer</a:t>
            </a:r>
            <a:r>
              <a:rPr lang="en-US" dirty="0">
                <a:cs typeface="Arial" panose="020B0604020202020204" pitchFamily="34" charset="0"/>
              </a:rPr>
              <a:t> </a:t>
            </a:r>
            <a:r>
              <a:rPr lang="en-US" dirty="0" err="1">
                <a:cs typeface="Arial" panose="020B0604020202020204" pitchFamily="34" charset="0"/>
              </a:rPr>
              <a:t>Wahlbereich</a:t>
            </a:r>
            <a:r>
              <a:rPr lang="en-US" dirty="0">
                <a:cs typeface="Arial" panose="020B0604020202020204" pitchFamily="34" charset="0"/>
              </a:rPr>
              <a:t>)</a:t>
            </a:r>
          </a:p>
          <a:p>
            <a:pPr marL="0" indent="0">
              <a:defRPr/>
            </a:pPr>
            <a:r>
              <a:rPr lang="en-US" b="1" dirty="0">
                <a:cs typeface="Arial" panose="020B0604020202020204" pitchFamily="34" charset="0"/>
              </a:rPr>
              <a:t>Lecturer: </a:t>
            </a:r>
            <a:r>
              <a:rPr lang="en-US" dirty="0">
                <a:cs typeface="Arial" panose="020B0604020202020204" pitchFamily="34" charset="0"/>
              </a:rPr>
              <a:t>Dr. Sandra </a:t>
            </a:r>
            <a:r>
              <a:rPr lang="en-US" dirty="0" err="1">
                <a:cs typeface="Arial" panose="020B0604020202020204" pitchFamily="34" charset="0"/>
              </a:rPr>
              <a:t>Senti</a:t>
            </a:r>
            <a:r>
              <a:rPr lang="en-US" dirty="0">
                <a:cs typeface="Arial" panose="020B0604020202020204" pitchFamily="34" charset="0"/>
              </a:rPr>
              <a:t> (</a:t>
            </a:r>
            <a:r>
              <a:rPr lang="en-US" dirty="0" err="1">
                <a:cs typeface="Arial" panose="020B0604020202020204" pitchFamily="34" charset="0"/>
              </a:rPr>
              <a:t>sandra.senti@unibas.ch</a:t>
            </a:r>
            <a:r>
              <a:rPr lang="en-US" dirty="0">
                <a:cs typeface="Arial" panose="020B0604020202020204" pitchFamily="34" charset="0"/>
              </a:rPr>
              <a:t>)</a:t>
            </a:r>
          </a:p>
          <a:p>
            <a:pPr>
              <a:defRPr/>
            </a:pPr>
            <a:r>
              <a:rPr lang="en-US" b="1" dirty="0">
                <a:cs typeface="Arial" panose="020B0604020202020204" pitchFamily="34" charset="0"/>
              </a:rPr>
              <a:t>Time: </a:t>
            </a:r>
            <a:r>
              <a:rPr lang="en-US" dirty="0">
                <a:cs typeface="Arial" panose="020B0604020202020204" pitchFamily="34" charset="0"/>
              </a:rPr>
              <a:t>Friday, 9:00 – 12:30</a:t>
            </a:r>
          </a:p>
          <a:p>
            <a:pPr marL="14288" indent="-14288">
              <a:defRPr/>
            </a:pPr>
            <a:r>
              <a:rPr lang="en-US" b="1" dirty="0">
                <a:cs typeface="Arial" panose="020B0604020202020204" pitchFamily="34" charset="0"/>
              </a:rPr>
              <a:t>Dates: </a:t>
            </a:r>
            <a:r>
              <a:rPr lang="de-CH" dirty="0">
                <a:cs typeface="Arial" panose="020B0604020202020204" pitchFamily="34" charset="0"/>
              </a:rPr>
              <a:t>23.10.2026, 06.11.2026, 20.11.2026 (12 </a:t>
            </a:r>
            <a:r>
              <a:rPr lang="de-CH" dirty="0" err="1">
                <a:cs typeface="Arial" panose="020B0604020202020204" pitchFamily="34" charset="0"/>
              </a:rPr>
              <a:t>Lessons</a:t>
            </a:r>
            <a:r>
              <a:rPr lang="de-CH" dirty="0">
                <a:cs typeface="Arial" panose="020B0604020202020204" pitchFamily="34" charset="0"/>
              </a:rPr>
              <a:t>)</a:t>
            </a:r>
            <a:br>
              <a:rPr lang="en-US" dirty="0">
                <a:cs typeface="Arial" panose="020B0604020202020204" pitchFamily="34" charset="0"/>
              </a:rPr>
            </a:br>
            <a:r>
              <a:rPr lang="de-CH" b="1" dirty="0"/>
              <a:t>Registration </a:t>
            </a:r>
            <a:r>
              <a:rPr lang="de-CH" b="1" dirty="0" err="1"/>
              <a:t>deadline</a:t>
            </a:r>
            <a:r>
              <a:rPr lang="de-CH" b="1" dirty="0"/>
              <a:t>: </a:t>
            </a:r>
            <a:r>
              <a:rPr lang="de-CH" dirty="0"/>
              <a:t>20.09.2026 </a:t>
            </a:r>
          </a:p>
          <a:p>
            <a:pPr marL="14288" indent="-14288">
              <a:defRPr/>
            </a:pPr>
            <a:endParaRPr lang="de-CH" dirty="0"/>
          </a:p>
          <a:p>
            <a:pPr marL="14288" indent="-14288">
              <a:defRPr/>
            </a:pPr>
            <a:r>
              <a:rPr lang="de-CH" dirty="0"/>
              <a:t>Course </a:t>
            </a:r>
            <a:r>
              <a:rPr lang="de-CH" dirty="0" err="1"/>
              <a:t>fee</a:t>
            </a:r>
            <a:r>
              <a:rPr lang="de-CH" dirty="0"/>
              <a:t> </a:t>
            </a:r>
            <a:r>
              <a:rPr lang="de-CH" dirty="0" err="1"/>
              <a:t>for</a:t>
            </a:r>
            <a:r>
              <a:rPr lang="de-CH" dirty="0"/>
              <a:t> </a:t>
            </a:r>
            <a:r>
              <a:rPr lang="de-CH" dirty="0" err="1"/>
              <a:t>students</a:t>
            </a:r>
            <a:r>
              <a:rPr lang="de-CH" dirty="0"/>
              <a:t>: 171 CHF</a:t>
            </a:r>
            <a:br>
              <a:rPr lang="de-CH" dirty="0">
                <a:highlight>
                  <a:srgbClr val="FFFF00"/>
                </a:highlight>
              </a:rPr>
            </a:br>
            <a:endParaRPr lang="en-US" dirty="0">
              <a:highlight>
                <a:srgbClr val="FFFF00"/>
              </a:highlight>
              <a:cs typeface="Arial" panose="020B0604020202020204" pitchFamily="34" charset="0"/>
            </a:endParaRPr>
          </a:p>
        </p:txBody>
      </p:sp>
      <p:sp>
        <p:nvSpPr>
          <p:cNvPr id="46082" name="Foliennummernplatzhalter 3">
            <a:extLst>
              <a:ext uri="{FF2B5EF4-FFF2-40B4-BE49-F238E27FC236}">
                <a16:creationId xmlns:a16="http://schemas.microsoft.com/office/drawing/2014/main" id="{2BA9A52B-FAB7-94BB-F53B-F5F69ABCB2B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2C8F93-9D76-A34E-9BCD-E52198A6797C}" type="slidenum">
              <a:rPr lang="de-DE" altLang="de-DE" smtClean="0"/>
              <a:pPr/>
              <a:t>31</a:t>
            </a:fld>
            <a:endParaRPr lang="de-DE" altLang="de-DE"/>
          </a:p>
        </p:txBody>
      </p:sp>
      <p:sp>
        <p:nvSpPr>
          <p:cNvPr id="46083" name="Titel 4">
            <a:extLst>
              <a:ext uri="{FF2B5EF4-FFF2-40B4-BE49-F238E27FC236}">
                <a16:creationId xmlns:a16="http://schemas.microsoft.com/office/drawing/2014/main" id="{6D4D16C3-DC11-1F12-6890-000A5C62B32B}"/>
              </a:ext>
            </a:extLst>
          </p:cNvPr>
          <p:cNvSpPr>
            <a:spLocks noGrp="1"/>
          </p:cNvSpPr>
          <p:nvPr>
            <p:ph type="title"/>
          </p:nvPr>
        </p:nvSpPr>
        <p:spPr/>
        <p:txBody>
          <a:bodyPr/>
          <a:lstStyle/>
          <a:p>
            <a:r>
              <a:rPr lang="de-CH" altLang="de-DE" dirty="0">
                <a:ea typeface="ＭＳ Ｐゴシック" panose="020B0600070205080204" pitchFamily="34" charset="-128"/>
              </a:rPr>
              <a:t>English in Psychology for </a:t>
            </a:r>
            <a:r>
              <a:rPr lang="de-CH" altLang="de-DE" dirty="0" err="1">
                <a:ea typeface="ＭＳ Ｐゴシック" panose="020B0600070205080204" pitchFamily="34" charset="-128"/>
              </a:rPr>
              <a:t>Students</a:t>
            </a:r>
            <a:r>
              <a:rPr lang="de-CH" altLang="de-DE" dirty="0">
                <a:ea typeface="ＭＳ Ｐゴシック" panose="020B0600070205080204" pitchFamily="34" charset="-128"/>
              </a:rPr>
              <a:t> and </a:t>
            </a:r>
            <a:r>
              <a:rPr lang="de-CH" altLang="de-DE" dirty="0" err="1">
                <a:ea typeface="ＭＳ Ｐゴシック" panose="020B0600070205080204" pitchFamily="34" charset="-128"/>
              </a:rPr>
              <a:t>Practitioners</a:t>
            </a:r>
            <a:r>
              <a:rPr lang="de-CH" altLang="de-DE" dirty="0">
                <a:ea typeface="ＭＳ Ｐゴシック" panose="020B0600070205080204" pitchFamily="34" charset="-128"/>
              </a:rPr>
              <a:t>  </a:t>
            </a:r>
            <a:endParaRPr lang="de-CH" altLang="de-DE" sz="1800" b="0" dirty="0">
              <a:ea typeface="ＭＳ Ｐゴシック" panose="020B0600070205080204" pitchFamily="34" charset="-128"/>
            </a:endParaRPr>
          </a:p>
        </p:txBody>
      </p:sp>
      <p:sp>
        <p:nvSpPr>
          <p:cNvPr id="46084" name="Textfeld 2">
            <a:extLst>
              <a:ext uri="{FF2B5EF4-FFF2-40B4-BE49-F238E27FC236}">
                <a16:creationId xmlns:a16="http://schemas.microsoft.com/office/drawing/2014/main" id="{55BEFE22-A13A-82E5-ED5D-15A32D7EE26A}"/>
              </a:ext>
            </a:extLst>
          </p:cNvPr>
          <p:cNvSpPr txBox="1">
            <a:spLocks noChangeArrowheads="1"/>
          </p:cNvSpPr>
          <p:nvPr/>
        </p:nvSpPr>
        <p:spPr bwMode="auto">
          <a:xfrm>
            <a:off x="136525" y="51657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
        <p:nvSpPr>
          <p:cNvPr id="46085" name="Textfeld 6">
            <a:extLst>
              <a:ext uri="{FF2B5EF4-FFF2-40B4-BE49-F238E27FC236}">
                <a16:creationId xmlns:a16="http://schemas.microsoft.com/office/drawing/2014/main" id="{3685E302-D598-07F2-6BC3-66FC1130AAA9}"/>
              </a:ext>
            </a:extLst>
          </p:cNvPr>
          <p:cNvSpPr txBox="1">
            <a:spLocks noChangeArrowheads="1"/>
          </p:cNvSpPr>
          <p:nvPr/>
        </p:nvSpPr>
        <p:spPr bwMode="auto">
          <a:xfrm>
            <a:off x="198438" y="9906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
        <p:nvSpPr>
          <p:cNvPr id="46086" name="Textfeld 7">
            <a:extLst>
              <a:ext uri="{FF2B5EF4-FFF2-40B4-BE49-F238E27FC236}">
                <a16:creationId xmlns:a16="http://schemas.microsoft.com/office/drawing/2014/main" id="{3314299F-CDCD-5A94-B6B9-8CB36C7CB577}"/>
              </a:ext>
            </a:extLst>
          </p:cNvPr>
          <p:cNvSpPr txBox="1">
            <a:spLocks noChangeArrowheads="1"/>
          </p:cNvSpPr>
          <p:nvPr/>
        </p:nvSpPr>
        <p:spPr bwMode="auto">
          <a:xfrm>
            <a:off x="152400" y="45878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
        <p:nvSpPr>
          <p:cNvPr id="46087" name="Textfeld 8">
            <a:extLst>
              <a:ext uri="{FF2B5EF4-FFF2-40B4-BE49-F238E27FC236}">
                <a16:creationId xmlns:a16="http://schemas.microsoft.com/office/drawing/2014/main" id="{12B4A683-F266-4DCA-2918-8D03B593ED99}"/>
              </a:ext>
            </a:extLst>
          </p:cNvPr>
          <p:cNvSpPr txBox="1">
            <a:spLocks noChangeArrowheads="1"/>
          </p:cNvSpPr>
          <p:nvPr/>
        </p:nvSpPr>
        <p:spPr bwMode="auto">
          <a:xfrm>
            <a:off x="212725" y="2444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200"/>
              </a:lnSpc>
            </a:pPr>
            <a:endParaRPr lang="de-DE" altLang="de-DE"/>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panose="020B0600070205080204" pitchFamily="34" charset="-128"/>
              </a:rPr>
              <a:t>Erstes Studienjahr</a:t>
            </a:r>
            <a:br>
              <a:rPr lang="de-CH" altLang="de-DE" dirty="0">
                <a:ea typeface="ＭＳ Ｐゴシック" panose="020B0600070205080204" pitchFamily="34" charset="-128"/>
              </a:rPr>
            </a:br>
            <a:r>
              <a:rPr lang="de-CH" altLang="de-DE" dirty="0">
                <a:ea typeface="ＭＳ Ｐゴシック" panose="020B0600070205080204" pitchFamily="34" charset="-128"/>
              </a:rPr>
              <a:t>Hinweis: VPN Download</a:t>
            </a:r>
            <a:endParaRPr lang="de-CH" dirty="0"/>
          </a:p>
        </p:txBody>
      </p:sp>
      <p:sp>
        <p:nvSpPr>
          <p:cNvPr id="3" name="Inhaltsplatzhalter 2"/>
          <p:cNvSpPr>
            <a:spLocks noGrp="1"/>
          </p:cNvSpPr>
          <p:nvPr>
            <p:ph idx="1"/>
          </p:nvPr>
        </p:nvSpPr>
        <p:spPr/>
        <p:txBody>
          <a:bodyPr/>
          <a:lstStyle/>
          <a:p>
            <a:pPr>
              <a:defRPr/>
            </a:pPr>
            <a:r>
              <a:rPr lang="de-DE" b="1" dirty="0"/>
              <a:t>Wozu dient der VPN Global </a:t>
            </a:r>
            <a:r>
              <a:rPr lang="de-DE" b="1" dirty="0" err="1"/>
              <a:t>Protect</a:t>
            </a:r>
            <a:r>
              <a:rPr lang="de-DE" b="1" dirty="0"/>
              <a:t>?</a:t>
            </a:r>
          </a:p>
          <a:p>
            <a:pPr>
              <a:defRPr/>
            </a:pPr>
            <a:endParaRPr lang="de-DE" b="1" dirty="0"/>
          </a:p>
          <a:p>
            <a:pPr marL="285750" indent="-285750">
              <a:buFont typeface="Symbol" pitchFamily="2" charset="2"/>
              <a:buChar char="-"/>
              <a:defRPr/>
            </a:pPr>
            <a:r>
              <a:rPr lang="de-DE" dirty="0"/>
              <a:t>Der VPN “Global </a:t>
            </a:r>
            <a:r>
              <a:rPr lang="de-DE" dirty="0" err="1"/>
              <a:t>Protect</a:t>
            </a:r>
            <a:r>
              <a:rPr lang="de-DE" dirty="0"/>
              <a:t>“ dient der Authentifizierung des einzelnen Nutzers in unserem Netzwerk und ermöglicht dem Nutzer gleichzeitig auch von zuhause aus den Zugriff auf universitäre Ressourcen</a:t>
            </a:r>
          </a:p>
          <a:p>
            <a:pPr>
              <a:defRPr/>
            </a:pPr>
            <a:endParaRPr lang="de-DE" dirty="0"/>
          </a:p>
          <a:p>
            <a:pPr marL="285750" indent="-285750">
              <a:buFont typeface="Symbol" pitchFamily="2" charset="2"/>
              <a:buChar char="-"/>
              <a:defRPr/>
            </a:pPr>
            <a:r>
              <a:rPr lang="de-DE" dirty="0"/>
              <a:t>Falls etwas Digitales an der Universität Basel nicht funktioniert, ist die erste Frage: </a:t>
            </a:r>
            <a:r>
              <a:rPr lang="de-DE" i="1" dirty="0"/>
              <a:t>VPN on</a:t>
            </a:r>
            <a:r>
              <a:rPr lang="de-DE" dirty="0"/>
              <a:t>? Das VPN wird durch eine </a:t>
            </a:r>
            <a:r>
              <a:rPr lang="de-DE" dirty="0">
                <a:hlinkClick r:id="rId2" tooltip="Opens internal link in current window"/>
              </a:rPr>
              <a:t>Software</a:t>
            </a:r>
            <a:r>
              <a:rPr lang="de-DE" dirty="0"/>
              <a:t> generiert, welche nach Download und Installation sowie Anmeldung mit Email und Passwort aktiviert wird</a:t>
            </a:r>
          </a:p>
          <a:p>
            <a:pPr lvl="1" indent="0">
              <a:buNone/>
              <a:defRPr/>
            </a:pPr>
            <a:endParaRPr lang="de-DE" dirty="0"/>
          </a:p>
          <a:p>
            <a:pPr lvl="1" indent="0">
              <a:buNone/>
              <a:defRPr/>
            </a:pPr>
            <a:r>
              <a:rPr lang="de-DE" dirty="0"/>
              <a:t>	</a:t>
            </a:r>
            <a:r>
              <a:rPr lang="de-DE" dirty="0">
                <a:hlinkClick r:id="rId2"/>
              </a:rPr>
              <a:t>www.mobile.unibas.ch</a:t>
            </a:r>
            <a:r>
              <a:rPr lang="de-DE" dirty="0"/>
              <a:t> (IT-Services der Universität Basel)</a:t>
            </a:r>
            <a:br>
              <a:rPr lang="de-DE" dirty="0"/>
            </a:br>
            <a:endParaRPr lang="de-DE" dirty="0">
              <a:ea typeface="ＭＳ Ｐゴシック" charset="-128"/>
            </a:endParaRPr>
          </a:p>
          <a:p>
            <a:pPr lvl="1" indent="0">
              <a:buNone/>
              <a:defRPr/>
            </a:pPr>
            <a:endParaRPr lang="de-DE" dirty="0"/>
          </a:p>
        </p:txBody>
      </p:sp>
      <p:sp>
        <p:nvSpPr>
          <p:cNvPr id="10" name="Foliennummernplatzhalter 9"/>
          <p:cNvSpPr>
            <a:spLocks noGrp="1"/>
          </p:cNvSpPr>
          <p:nvPr>
            <p:ph type="sldNum" sz="quarter" idx="12"/>
          </p:nvPr>
        </p:nvSpPr>
        <p:spPr/>
        <p:txBody>
          <a:bodyPr/>
          <a:lstStyle/>
          <a:p>
            <a:fld id="{B3811826-9277-4232-A2B5-17D05DFC7392}" type="slidenum">
              <a:rPr lang="de-CH" smtClean="0"/>
              <a:pPr/>
              <a:t>32</a:t>
            </a:fld>
            <a:endParaRPr lang="de-CH" dirty="0"/>
          </a:p>
        </p:txBody>
      </p:sp>
      <p:sp>
        <p:nvSpPr>
          <p:cNvPr id="6" name="Datumsplatzhalter 3">
            <a:extLst>
              <a:ext uri="{FF2B5EF4-FFF2-40B4-BE49-F238E27FC236}">
                <a16:creationId xmlns:a16="http://schemas.microsoft.com/office/drawing/2014/main" id="{6F6C81DD-9B12-2F40-9797-8309A4789977}"/>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C618D40D-353B-0E4D-B8D3-08DD5BA0D10D}"/>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pic>
        <p:nvPicPr>
          <p:cNvPr id="11" name="Grafik 10">
            <a:extLst>
              <a:ext uri="{FF2B5EF4-FFF2-40B4-BE49-F238E27FC236}">
                <a16:creationId xmlns:a16="http://schemas.microsoft.com/office/drawing/2014/main" id="{1BCCC14B-AE4B-CA4E-A873-59AF40A7CA28}"/>
              </a:ext>
            </a:extLst>
          </p:cNvPr>
          <p:cNvPicPr>
            <a:picLocks noChangeAspect="1"/>
          </p:cNvPicPr>
          <p:nvPr/>
        </p:nvPicPr>
        <p:blipFill>
          <a:blip r:embed="rId3"/>
          <a:stretch>
            <a:fillRect/>
          </a:stretch>
        </p:blipFill>
        <p:spPr>
          <a:xfrm>
            <a:off x="827584" y="4584552"/>
            <a:ext cx="356616" cy="356616"/>
          </a:xfrm>
          <a:prstGeom prst="rect">
            <a:avLst/>
          </a:prstGeom>
        </p:spPr>
      </p:pic>
      <p:pic>
        <p:nvPicPr>
          <p:cNvPr id="5" name="Picture 4">
            <a:extLst>
              <a:ext uri="{FF2B5EF4-FFF2-40B4-BE49-F238E27FC236}">
                <a16:creationId xmlns:a16="http://schemas.microsoft.com/office/drawing/2014/main" id="{ED820A7C-CDA6-A068-D6A8-B6CAA4514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795" y="1520826"/>
            <a:ext cx="642363" cy="499616"/>
          </a:xfrm>
          <a:prstGeom prst="rect">
            <a:avLst/>
          </a:prstGeom>
        </p:spPr>
      </p:pic>
    </p:spTree>
    <p:extLst>
      <p:ext uri="{BB962C8B-B14F-4D97-AF65-F5344CB8AC3E}">
        <p14:creationId xmlns:p14="http://schemas.microsoft.com/office/powerpoint/2010/main" val="1977667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ea typeface="ＭＳ Ｐゴシック" panose="020B0600070205080204" pitchFamily="34" charset="-128"/>
              </a:rPr>
              <a:t>Erstes Studienjahr</a:t>
            </a:r>
            <a:br>
              <a:rPr lang="de-CH" altLang="de-DE" dirty="0">
                <a:ea typeface="ＭＳ Ｐゴシック" panose="020B0600070205080204" pitchFamily="34" charset="-128"/>
              </a:rPr>
            </a:br>
            <a:r>
              <a:rPr lang="de-CH" altLang="de-DE" dirty="0">
                <a:ea typeface="ＭＳ Ｐゴシック" panose="020B0600070205080204" pitchFamily="34" charset="-128"/>
              </a:rPr>
              <a:t>Was müssen Sie tun?</a:t>
            </a:r>
            <a:endParaRPr lang="de-CH" dirty="0"/>
          </a:p>
        </p:txBody>
      </p:sp>
      <p:sp>
        <p:nvSpPr>
          <p:cNvPr id="3" name="Inhaltsplatzhalter 2"/>
          <p:cNvSpPr>
            <a:spLocks noGrp="1"/>
          </p:cNvSpPr>
          <p:nvPr>
            <p:ph idx="1"/>
          </p:nvPr>
        </p:nvSpPr>
        <p:spPr>
          <a:xfrm>
            <a:off x="432000" y="1304826"/>
            <a:ext cx="8280200" cy="4716462"/>
          </a:xfrm>
        </p:spPr>
        <p:txBody>
          <a:bodyPr/>
          <a:lstStyle/>
          <a:p>
            <a:pPr marL="285750" indent="-285750">
              <a:buFont typeface="Symbol" pitchFamily="2" charset="2"/>
              <a:buChar char="-"/>
              <a:defRPr/>
            </a:pPr>
            <a:r>
              <a:rPr lang="de-DE" altLang="de-DE" dirty="0">
                <a:ea typeface="ＭＳ Ｐゴシック" charset="-128"/>
              </a:rPr>
              <a:t>Entscheiden Sie sich, welche Veranstaltungen Sie besuchen möchten</a:t>
            </a:r>
          </a:p>
          <a:p>
            <a:pPr marL="285750" indent="-285750">
              <a:buFont typeface="Symbol" pitchFamily="2" charset="2"/>
              <a:buChar char="-"/>
              <a:defRPr/>
            </a:pPr>
            <a:r>
              <a:rPr lang="de-DE" altLang="de-DE" dirty="0">
                <a:ea typeface="ＭＳ Ｐゴシック" charset="-128"/>
              </a:rPr>
              <a:t>Belegen Sie diese Veranstaltungen bis Ende 4. Semesterwoche in den Online Services </a:t>
            </a:r>
          </a:p>
          <a:p>
            <a:pPr marL="285750" indent="-285750">
              <a:buFont typeface="Symbol" pitchFamily="2" charset="2"/>
              <a:buChar char="-"/>
              <a:defRPr/>
            </a:pPr>
            <a:r>
              <a:rPr lang="de-DE" altLang="de-DE" dirty="0">
                <a:ea typeface="ＭＳ Ｐゴシック" charset="-128"/>
              </a:rPr>
              <a:t>An der Fakultät für Psychologie sind Sie mit dem Belegen in den Online Services automatisch zur Leistungsüberprüfung angemeldet</a:t>
            </a:r>
            <a:br>
              <a:rPr lang="de-DE" altLang="de-DE" dirty="0">
                <a:ea typeface="ＭＳ Ｐゴシック" charset="-128"/>
              </a:rPr>
            </a:br>
            <a:r>
              <a:rPr lang="de-DE" altLang="de-DE" dirty="0">
                <a:ea typeface="ＭＳ Ｐゴシック" charset="-128"/>
              </a:rPr>
              <a:t>(An anderen Fakultäten bedarf es einer zusätzlichen Anmeldung. Bitte Vorlesungsverzeichnis beachten)</a:t>
            </a:r>
          </a:p>
          <a:p>
            <a:pPr marL="285750" indent="-285750">
              <a:buFont typeface="Symbol" pitchFamily="2" charset="2"/>
              <a:buChar char="-"/>
              <a:defRPr/>
            </a:pPr>
            <a:r>
              <a:rPr lang="de-DE" altLang="de-DE" dirty="0">
                <a:ea typeface="ＭＳ Ｐゴシック" charset="-128"/>
              </a:rPr>
              <a:t>Bei den Propädeutischen Veranstaltungen ist erst und </a:t>
            </a:r>
            <a:r>
              <a:rPr lang="de-DE" altLang="de-DE" dirty="0" err="1">
                <a:ea typeface="ＭＳ Ｐゴシック" charset="-128"/>
              </a:rPr>
              <a:t>ausschliesslich</a:t>
            </a:r>
            <a:r>
              <a:rPr lang="de-DE" altLang="de-DE" dirty="0">
                <a:ea typeface="ＭＳ Ｐゴシック" charset="-128"/>
              </a:rPr>
              <a:t> die Belegung im FS ausschlaggebend für die Anmeldung zu den Prüfungen</a:t>
            </a:r>
          </a:p>
          <a:p>
            <a:pPr marL="285750" indent="-285750">
              <a:buFont typeface="Symbol" pitchFamily="2" charset="2"/>
              <a:buChar char="-"/>
              <a:defRPr/>
            </a:pPr>
            <a:r>
              <a:rPr lang="de-DE" altLang="de-DE" dirty="0">
                <a:ea typeface="ＭＳ Ｐゴシック" charset="-128"/>
              </a:rPr>
              <a:t>Stornieren der Belegung von Lernen</a:t>
            </a:r>
            <a:br>
              <a:rPr lang="de-DE" altLang="de-DE" dirty="0">
                <a:ea typeface="ＭＳ Ｐゴシック" charset="-128"/>
              </a:rPr>
            </a:br>
            <a:endParaRPr lang="de-DE" altLang="de-DE" dirty="0">
              <a:ea typeface="ＭＳ Ｐゴシック" charset="-128"/>
            </a:endParaRPr>
          </a:p>
          <a:p>
            <a:pPr marL="285750" indent="-285750">
              <a:buFont typeface="Symbol" pitchFamily="2" charset="2"/>
              <a:buChar char="-"/>
              <a:defRPr/>
            </a:pPr>
            <a:r>
              <a:rPr lang="de-DE" altLang="de-DE" b="1" u="sng" dirty="0" err="1">
                <a:ea typeface="ＭＳ Ｐゴシック" charset="-128"/>
              </a:rPr>
              <a:t>M</a:t>
            </a:r>
            <a:r>
              <a:rPr lang="de-DE" altLang="de-DE" b="1" dirty="0" err="1">
                <a:ea typeface="ＭＳ Ｐゴシック" charset="-128"/>
                <a:hlinkClick r:id="rId2"/>
              </a:rPr>
              <a:t>uster.Muster@Stud.unibas.ch</a:t>
            </a:r>
            <a:r>
              <a:rPr lang="de-DE" altLang="de-DE" dirty="0">
                <a:ea typeface="ＭＳ Ｐゴシック" charset="-128"/>
              </a:rPr>
              <a:t> &amp; </a:t>
            </a:r>
            <a:r>
              <a:rPr lang="de-DE" altLang="de-DE" b="1" dirty="0">
                <a:ea typeface="ＭＳ Ｐゴシック" charset="-128"/>
              </a:rPr>
              <a:t>Homepage</a:t>
            </a:r>
            <a:r>
              <a:rPr lang="de-DE" altLang="de-DE" dirty="0">
                <a:ea typeface="ＭＳ Ｐゴシック" charset="-128"/>
              </a:rPr>
              <a:t> </a:t>
            </a:r>
            <a:r>
              <a:rPr lang="de-DE" altLang="de-DE" dirty="0" err="1">
                <a:ea typeface="ＭＳ Ｐゴシック" charset="-128"/>
              </a:rPr>
              <a:t>regelmässig</a:t>
            </a:r>
            <a:r>
              <a:rPr lang="de-DE" altLang="de-DE" dirty="0">
                <a:ea typeface="ＭＳ Ｐゴシック" charset="-128"/>
              </a:rPr>
              <a:t> kontrollieren</a:t>
            </a:r>
          </a:p>
          <a:p>
            <a:pPr marL="285750" indent="-285750">
              <a:buFont typeface="Symbol" pitchFamily="2" charset="2"/>
              <a:buChar char="-"/>
              <a:defRPr/>
            </a:pPr>
            <a:endParaRPr lang="de-DE" altLang="de-DE" dirty="0">
              <a:ea typeface="ＭＳ Ｐゴシック" charset="-128"/>
            </a:endParaRPr>
          </a:p>
          <a:p>
            <a:pPr marL="285750" indent="-285750">
              <a:buFont typeface="Symbol" pitchFamily="2" charset="2"/>
              <a:buChar char="-"/>
              <a:defRPr/>
            </a:pPr>
            <a:r>
              <a:rPr lang="de-DE" altLang="de-DE" dirty="0">
                <a:ea typeface="ＭＳ Ｐゴシック" charset="-128"/>
              </a:rPr>
              <a:t>End-</a:t>
            </a:r>
            <a:r>
              <a:rPr lang="de-DE" altLang="de-DE" dirty="0" err="1">
                <a:ea typeface="ＭＳ Ｐゴシック" charset="-128"/>
              </a:rPr>
              <a:t>of</a:t>
            </a:r>
            <a:r>
              <a:rPr lang="de-DE" altLang="de-DE" dirty="0">
                <a:ea typeface="ＭＳ Ｐゴシック" charset="-128"/>
              </a:rPr>
              <a:t>-</a:t>
            </a:r>
            <a:r>
              <a:rPr lang="de-DE" altLang="de-DE" dirty="0" err="1">
                <a:ea typeface="ＭＳ Ｐゴシック" charset="-128"/>
              </a:rPr>
              <a:t>Semster</a:t>
            </a:r>
            <a:r>
              <a:rPr lang="de-DE" altLang="de-DE" dirty="0">
                <a:ea typeface="ＭＳ Ｐゴシック" charset="-128"/>
              </a:rPr>
              <a:t> and </a:t>
            </a:r>
            <a:r>
              <a:rPr lang="de-DE" altLang="de-DE" dirty="0" err="1">
                <a:ea typeface="ＭＳ Ｐゴシック" charset="-128"/>
              </a:rPr>
              <a:t>Beginning</a:t>
            </a:r>
            <a:r>
              <a:rPr lang="de-DE" altLang="de-DE" dirty="0">
                <a:ea typeface="ＭＳ Ｐゴシック" charset="-128"/>
              </a:rPr>
              <a:t>-</a:t>
            </a:r>
            <a:r>
              <a:rPr lang="de-DE" altLang="de-DE" dirty="0" err="1">
                <a:ea typeface="ＭＳ Ｐゴシック" charset="-128"/>
              </a:rPr>
              <a:t>of</a:t>
            </a:r>
            <a:r>
              <a:rPr lang="de-DE" altLang="de-DE" dirty="0">
                <a:ea typeface="ＭＳ Ｐゴシック" charset="-128"/>
              </a:rPr>
              <a:t>-Semester E-Mail beachten</a:t>
            </a:r>
          </a:p>
          <a:p>
            <a:pPr marL="285750" indent="-285750">
              <a:buFont typeface="Symbol" pitchFamily="2" charset="2"/>
              <a:buChar char="-"/>
              <a:defRPr/>
            </a:pPr>
            <a:r>
              <a:rPr lang="de-DE" altLang="de-DE" dirty="0">
                <a:ea typeface="ＭＳ Ｐゴシック" charset="-128"/>
              </a:rPr>
              <a:t>Informationsveranstaltung für Drittsemestrige</a:t>
            </a:r>
          </a:p>
        </p:txBody>
      </p:sp>
      <p:sp>
        <p:nvSpPr>
          <p:cNvPr id="10" name="Foliennummernplatzhalter 9"/>
          <p:cNvSpPr>
            <a:spLocks noGrp="1"/>
          </p:cNvSpPr>
          <p:nvPr>
            <p:ph type="sldNum" sz="quarter" idx="12"/>
          </p:nvPr>
        </p:nvSpPr>
        <p:spPr/>
        <p:txBody>
          <a:bodyPr/>
          <a:lstStyle/>
          <a:p>
            <a:fld id="{B3811826-9277-4232-A2B5-17D05DFC7392}" type="slidenum">
              <a:rPr lang="de-CH" smtClean="0"/>
              <a:pPr/>
              <a:t>33</a:t>
            </a:fld>
            <a:endParaRPr lang="de-CH" dirty="0"/>
          </a:p>
        </p:txBody>
      </p:sp>
      <p:sp>
        <p:nvSpPr>
          <p:cNvPr id="6" name="Datumsplatzhalter 3">
            <a:extLst>
              <a:ext uri="{FF2B5EF4-FFF2-40B4-BE49-F238E27FC236}">
                <a16:creationId xmlns:a16="http://schemas.microsoft.com/office/drawing/2014/main" id="{E874B55E-9EB0-1842-8873-B4971E2EF7BD}"/>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E2BA042B-3845-6742-94BA-4AB4B29A7674}"/>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Tree>
    <p:extLst>
      <p:ext uri="{BB962C8B-B14F-4D97-AF65-F5344CB8AC3E}">
        <p14:creationId xmlns:p14="http://schemas.microsoft.com/office/powerpoint/2010/main" val="1960011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41077-3AC4-7753-EB92-DD8548DF4F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3DFB87-15E7-AE72-5924-637E1224FE68}"/>
              </a:ext>
            </a:extLst>
          </p:cNvPr>
          <p:cNvSpPr>
            <a:spLocks noGrp="1"/>
          </p:cNvSpPr>
          <p:nvPr>
            <p:ph type="title"/>
          </p:nvPr>
        </p:nvSpPr>
        <p:spPr/>
        <p:txBody>
          <a:bodyPr/>
          <a:lstStyle/>
          <a:p>
            <a:r>
              <a:rPr lang="de-CH" dirty="0"/>
              <a:t>Agenda</a:t>
            </a:r>
          </a:p>
        </p:txBody>
      </p:sp>
      <p:sp>
        <p:nvSpPr>
          <p:cNvPr id="8" name="Foliennummernplatzhalter 7">
            <a:extLst>
              <a:ext uri="{FF2B5EF4-FFF2-40B4-BE49-F238E27FC236}">
                <a16:creationId xmlns:a16="http://schemas.microsoft.com/office/drawing/2014/main" id="{53FF2001-EE0D-DCC9-9D6A-6311EE7A41D7}"/>
              </a:ext>
            </a:extLst>
          </p:cNvPr>
          <p:cNvSpPr>
            <a:spLocks noGrp="1"/>
          </p:cNvSpPr>
          <p:nvPr>
            <p:ph type="sldNum" sz="quarter" idx="12"/>
          </p:nvPr>
        </p:nvSpPr>
        <p:spPr/>
        <p:txBody>
          <a:bodyPr/>
          <a:lstStyle/>
          <a:p>
            <a:fld id="{B3811826-9277-4232-A2B5-17D05DFC7392}" type="slidenum">
              <a:rPr lang="de-CH" smtClean="0"/>
              <a:pPr/>
              <a:t>34</a:t>
            </a:fld>
            <a:endParaRPr lang="de-CH" dirty="0"/>
          </a:p>
        </p:txBody>
      </p:sp>
      <p:sp>
        <p:nvSpPr>
          <p:cNvPr id="9" name="Datumsplatzhalter 3">
            <a:extLst>
              <a:ext uri="{FF2B5EF4-FFF2-40B4-BE49-F238E27FC236}">
                <a16:creationId xmlns:a16="http://schemas.microsoft.com/office/drawing/2014/main" id="{C8A97CD0-2ED8-6E53-BB33-A4857CB68FB8}"/>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10" name="Fußzeilenplatzhalter 4">
            <a:extLst>
              <a:ext uri="{FF2B5EF4-FFF2-40B4-BE49-F238E27FC236}">
                <a16:creationId xmlns:a16="http://schemas.microsoft.com/office/drawing/2014/main" id="{5059A11E-5B3A-FA3B-9E0B-A7AD0665A2B4}"/>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graphicFrame>
        <p:nvGraphicFramePr>
          <p:cNvPr id="3" name="Tabelle 2">
            <a:extLst>
              <a:ext uri="{FF2B5EF4-FFF2-40B4-BE49-F238E27FC236}">
                <a16:creationId xmlns:a16="http://schemas.microsoft.com/office/drawing/2014/main" id="{B4381611-D467-5CA2-F0F9-BCBBF8791EE2}"/>
              </a:ext>
            </a:extLst>
          </p:cNvPr>
          <p:cNvGraphicFramePr>
            <a:graphicFrameLocks noGrp="1"/>
          </p:cNvGraphicFramePr>
          <p:nvPr>
            <p:extLst>
              <p:ext uri="{D42A27DB-BD31-4B8C-83A1-F6EECF244321}">
                <p14:modId xmlns:p14="http://schemas.microsoft.com/office/powerpoint/2010/main" val="1050116624"/>
              </p:ext>
            </p:extLst>
          </p:nvPr>
        </p:nvGraphicFramePr>
        <p:xfrm>
          <a:off x="1187624" y="1888952"/>
          <a:ext cx="6144344" cy="2008120"/>
        </p:xfrm>
        <a:graphic>
          <a:graphicData uri="http://schemas.openxmlformats.org/drawingml/2006/table">
            <a:tbl>
              <a:tblPr firstRow="1" bandRow="1">
                <a:tableStyleId>{5940675A-B579-460E-94D1-54222C63F5DA}</a:tableStyleId>
              </a:tblPr>
              <a:tblGrid>
                <a:gridCol w="658184">
                  <a:extLst>
                    <a:ext uri="{9D8B030D-6E8A-4147-A177-3AD203B41FA5}">
                      <a16:colId xmlns:a16="http://schemas.microsoft.com/office/drawing/2014/main" val="1808041020"/>
                    </a:ext>
                  </a:extLst>
                </a:gridCol>
                <a:gridCol w="5486160">
                  <a:extLst>
                    <a:ext uri="{9D8B030D-6E8A-4147-A177-3AD203B41FA5}">
                      <a16:colId xmlns:a16="http://schemas.microsoft.com/office/drawing/2014/main" val="3822854498"/>
                    </a:ext>
                  </a:extLst>
                </a:gridCol>
              </a:tblGrid>
              <a:tr h="370840">
                <a:tc>
                  <a:txBody>
                    <a:bodyPr/>
                    <a:lstStyle/>
                    <a:p>
                      <a:r>
                        <a:rPr lang="de-CH" dirty="0"/>
                        <a:t>1</a:t>
                      </a:r>
                    </a:p>
                  </a:txBody>
                  <a:tcPr marL="144000" marR="144000" marT="90000" marB="90000">
                    <a:lnL w="12700" cmpd="sng">
                      <a:noFill/>
                    </a:lnL>
                    <a:lnR w="12700" cmpd="sng">
                      <a:noFill/>
                    </a:lnR>
                    <a:noFill/>
                  </a:tcPr>
                </a:tc>
                <a:tc>
                  <a:txBody>
                    <a:bodyPr/>
                    <a:lstStyle/>
                    <a:p>
                      <a:r>
                        <a:rPr lang="de-CH" dirty="0"/>
                        <a:t>Wo finde ich Unterstützung?</a:t>
                      </a:r>
                    </a:p>
                  </a:txBody>
                  <a:tcPr marL="144000" marR="144000" marT="90000" marB="90000">
                    <a:lnL w="12700" cmpd="sng">
                      <a:noFill/>
                    </a:lnL>
                    <a:lnR w="12700" cmpd="sng">
                      <a:noFill/>
                    </a:lnR>
                    <a:noFill/>
                  </a:tcPr>
                </a:tc>
                <a:extLst>
                  <a:ext uri="{0D108BD9-81ED-4DB2-BD59-A6C34878D82A}">
                    <a16:rowId xmlns:a16="http://schemas.microsoft.com/office/drawing/2014/main" val="4144712546"/>
                  </a:ext>
                </a:extLst>
              </a:tr>
              <a:tr h="370840">
                <a:tc>
                  <a:txBody>
                    <a:bodyPr/>
                    <a:lstStyle/>
                    <a:p>
                      <a:r>
                        <a:rPr lang="de-CH" dirty="0"/>
                        <a:t>2</a:t>
                      </a:r>
                    </a:p>
                  </a:txBody>
                  <a:tcPr marL="144000" marR="144000" marT="90000" marB="90000">
                    <a:lnL w="12700" cmpd="sng">
                      <a:noFill/>
                    </a:lnL>
                    <a:lnR w="12700" cmpd="sng">
                      <a:noFill/>
                    </a:lnR>
                    <a:noFill/>
                  </a:tcPr>
                </a:tc>
                <a:tc>
                  <a:txBody>
                    <a:bodyPr/>
                    <a:lstStyle/>
                    <a:p>
                      <a:r>
                        <a:rPr lang="en-US" dirty="0"/>
                        <a:t>Wie </a:t>
                      </a:r>
                      <a:r>
                        <a:rPr lang="en-US" dirty="0" err="1"/>
                        <a:t>baut</a:t>
                      </a:r>
                      <a:r>
                        <a:rPr lang="en-US" dirty="0"/>
                        <a:t> </a:t>
                      </a:r>
                      <a:r>
                        <a:rPr lang="en-US" dirty="0" err="1"/>
                        <a:t>sich</a:t>
                      </a:r>
                      <a:r>
                        <a:rPr lang="en-US" dirty="0"/>
                        <a:t> das </a:t>
                      </a:r>
                      <a:r>
                        <a:rPr lang="en-US" dirty="0" err="1"/>
                        <a:t>Bachelorstudium</a:t>
                      </a:r>
                      <a:r>
                        <a:rPr lang="en-US" dirty="0"/>
                        <a:t> </a:t>
                      </a:r>
                      <a:r>
                        <a:rPr lang="en-US" dirty="0" err="1"/>
                        <a:t>Psychologie</a:t>
                      </a:r>
                      <a:r>
                        <a:rPr lang="en-US" dirty="0"/>
                        <a:t> auf?</a:t>
                      </a:r>
                      <a:endParaRPr lang="de-CH" dirty="0"/>
                    </a:p>
                  </a:txBody>
                  <a:tcPr marL="144000" marR="144000" marT="90000" marB="90000">
                    <a:lnL w="12700" cmpd="sng">
                      <a:noFill/>
                    </a:lnL>
                    <a:lnR w="12700" cmpd="sng">
                      <a:noFill/>
                    </a:lnR>
                    <a:noFill/>
                  </a:tcPr>
                </a:tc>
                <a:extLst>
                  <a:ext uri="{0D108BD9-81ED-4DB2-BD59-A6C34878D82A}">
                    <a16:rowId xmlns:a16="http://schemas.microsoft.com/office/drawing/2014/main" val="308171093"/>
                  </a:ext>
                </a:extLst>
              </a:tr>
              <a:tr h="370840">
                <a:tc>
                  <a:txBody>
                    <a:bodyPr/>
                    <a:lstStyle/>
                    <a:p>
                      <a:r>
                        <a:rPr lang="de-CH" dirty="0"/>
                        <a:t>3</a:t>
                      </a:r>
                    </a:p>
                  </a:txBody>
                  <a:tcPr marL="144000" marR="144000" marT="90000" marB="90000">
                    <a:lnL w="12700" cmpd="sng">
                      <a:noFill/>
                    </a:lnL>
                    <a:lnR w="12700" cmpd="sng">
                      <a:noFill/>
                    </a:lnR>
                    <a:noFill/>
                  </a:tcPr>
                </a:tc>
                <a:tc>
                  <a:txBody>
                    <a:bodyPr/>
                    <a:lstStyle/>
                    <a:p>
                      <a:r>
                        <a:rPr lang="de-CH" dirty="0"/>
                        <a:t>Was ist im ersten Studienjahr zu beachten?</a:t>
                      </a:r>
                    </a:p>
                  </a:txBody>
                  <a:tcPr marL="144000" marR="144000" marT="90000" marB="90000">
                    <a:lnL w="12700" cmpd="sng">
                      <a:noFill/>
                    </a:lnL>
                    <a:lnR w="12700" cmpd="sng">
                      <a:noFill/>
                    </a:lnR>
                    <a:noFill/>
                  </a:tcPr>
                </a:tc>
                <a:extLst>
                  <a:ext uri="{0D108BD9-81ED-4DB2-BD59-A6C34878D82A}">
                    <a16:rowId xmlns:a16="http://schemas.microsoft.com/office/drawing/2014/main" val="2896053214"/>
                  </a:ext>
                </a:extLst>
              </a:tr>
              <a:tr h="370840">
                <a:tc>
                  <a:txBody>
                    <a:bodyPr/>
                    <a:lstStyle/>
                    <a:p>
                      <a:r>
                        <a:rPr lang="de-CH" dirty="0"/>
                        <a:t> 4</a:t>
                      </a:r>
                    </a:p>
                  </a:txBody>
                  <a:tcPr>
                    <a:lnL w="12700" cmpd="sng">
                      <a:noFill/>
                    </a:lnL>
                    <a:lnR w="12700" cmpd="sng">
                      <a:noFill/>
                    </a:lnR>
                    <a:solidFill>
                      <a:schemeClr val="accent1"/>
                    </a:solidFill>
                  </a:tcPr>
                </a:tc>
                <a:tc>
                  <a:txBody>
                    <a:bodyPr/>
                    <a:lstStyle/>
                    <a:p>
                      <a:r>
                        <a:rPr lang="de-DE" dirty="0"/>
                        <a:t> Fachgruppe Psychologie</a:t>
                      </a:r>
                    </a:p>
                  </a:txBody>
                  <a:tcPr>
                    <a:lnL w="12700" cmpd="sng">
                      <a:noFill/>
                    </a:lnL>
                    <a:lnR w="12700" cmpd="sng">
                      <a:noFill/>
                    </a:lnR>
                    <a:solidFill>
                      <a:schemeClr val="accent1"/>
                    </a:solidFill>
                  </a:tcPr>
                </a:tc>
                <a:extLst>
                  <a:ext uri="{0D108BD9-81ED-4DB2-BD59-A6C34878D82A}">
                    <a16:rowId xmlns:a16="http://schemas.microsoft.com/office/drawing/2014/main" val="1696558667"/>
                  </a:ext>
                </a:extLst>
              </a:tr>
            </a:tbl>
          </a:graphicData>
        </a:graphic>
      </p:graphicFrame>
    </p:spTree>
    <p:extLst>
      <p:ext uri="{BB962C8B-B14F-4D97-AF65-F5344CB8AC3E}">
        <p14:creationId xmlns:p14="http://schemas.microsoft.com/office/powerpoint/2010/main" val="71052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72BA41E8-B1DA-167C-51FD-60D44350193D}"/>
            </a:ext>
          </a:extLst>
        </p:cNvPr>
        <p:cNvGrpSpPr/>
        <p:nvPr/>
      </p:nvGrpSpPr>
      <p:grpSpPr>
        <a:xfrm>
          <a:off x="0" y="0"/>
          <a:ext cx="0" cy="0"/>
          <a:chOff x="0" y="0"/>
          <a:chExt cx="0" cy="0"/>
        </a:xfrm>
      </p:grpSpPr>
      <p:sp>
        <p:nvSpPr>
          <p:cNvPr id="103" name="Google Shape;103;g2cf09a9a302_0_0">
            <a:extLst>
              <a:ext uri="{FF2B5EF4-FFF2-40B4-BE49-F238E27FC236}">
                <a16:creationId xmlns:a16="http://schemas.microsoft.com/office/drawing/2014/main" id="{F80FE53E-6B98-F06B-9227-14117068F721}"/>
              </a:ext>
            </a:extLst>
          </p:cNvPr>
          <p:cNvSpPr txBox="1">
            <a:spLocks noGrp="1"/>
          </p:cNvSpPr>
          <p:nvPr>
            <p:ph type="ctrTitle"/>
          </p:nvPr>
        </p:nvSpPr>
        <p:spPr>
          <a:prstGeom prst="rect">
            <a:avLst/>
          </a:prstGeom>
          <a:noFill/>
          <a:ln>
            <a:noFill/>
          </a:ln>
        </p:spPr>
        <p:txBody>
          <a:bodyPr spcFirstLastPara="1" vert="horz" wrap="square" lIns="0" tIns="0" rIns="0" bIns="0" rtlCol="0" anchor="t" anchorCtr="0">
            <a:noAutofit/>
          </a:bodyPr>
          <a:lstStyle/>
          <a:p>
            <a:pPr>
              <a:lnSpc>
                <a:spcPct val="111111"/>
              </a:lnSpc>
              <a:spcBef>
                <a:spcPts val="0"/>
              </a:spcBef>
              <a:buClr>
                <a:schemeClr val="dk1"/>
              </a:buClr>
              <a:buSzPts val="3600"/>
            </a:pPr>
            <a:r>
              <a:rPr lang="de-CH" dirty="0"/>
              <a:t>Fachgruppe Psychologie</a:t>
            </a:r>
            <a:endParaRPr dirty="0"/>
          </a:p>
        </p:txBody>
      </p:sp>
      <p:sp>
        <p:nvSpPr>
          <p:cNvPr id="104" name="Google Shape;104;g2cf09a9a302_0_0">
            <a:extLst>
              <a:ext uri="{FF2B5EF4-FFF2-40B4-BE49-F238E27FC236}">
                <a16:creationId xmlns:a16="http://schemas.microsoft.com/office/drawing/2014/main" id="{35924EC6-7406-8617-856A-BAF11B20BD06}"/>
              </a:ext>
            </a:extLst>
          </p:cNvPr>
          <p:cNvSpPr txBox="1">
            <a:spLocks noGrp="1"/>
          </p:cNvSpPr>
          <p:nvPr>
            <p:ph type="subTitle" idx="1"/>
          </p:nvPr>
        </p:nvSpPr>
        <p:spPr>
          <a:prstGeom prst="rect">
            <a:avLst/>
          </a:prstGeom>
          <a:noFill/>
          <a:ln>
            <a:noFill/>
          </a:ln>
        </p:spPr>
        <p:txBody>
          <a:bodyPr spcFirstLastPara="1" vert="horz" wrap="square" lIns="0" tIns="0" rIns="0" bIns="0" rtlCol="0" anchor="t" anchorCtr="0">
            <a:noAutofit/>
          </a:bodyPr>
          <a:lstStyle/>
          <a:p>
            <a:pPr>
              <a:buClr>
                <a:schemeClr val="dk1"/>
              </a:buClr>
              <a:buSzPts val="1400"/>
            </a:pPr>
            <a:r>
              <a:rPr lang="de-CH" dirty="0"/>
              <a:t>Raphael Grolimund, Rebekka Zaberer, September 2025</a:t>
            </a:r>
            <a:endParaRPr dirty="0"/>
          </a:p>
        </p:txBody>
      </p:sp>
      <p:pic>
        <p:nvPicPr>
          <p:cNvPr id="6" name="Grafik 5" descr="Ein Bild, das Kunst, Grafiken, Kreativität, Darstellung enthält.&#10;&#10;Automatisch generierte Beschreibung">
            <a:extLst>
              <a:ext uri="{FF2B5EF4-FFF2-40B4-BE49-F238E27FC236}">
                <a16:creationId xmlns:a16="http://schemas.microsoft.com/office/drawing/2014/main" id="{6D4D93A9-D150-4080-7F96-708BEDC96D5F}"/>
              </a:ext>
            </a:extLst>
          </p:cNvPr>
          <p:cNvPicPr>
            <a:picLocks noChangeAspect="1"/>
          </p:cNvPicPr>
          <p:nvPr/>
        </p:nvPicPr>
        <p:blipFill>
          <a:blip r:embed="rId3"/>
          <a:stretch>
            <a:fillRect/>
          </a:stretch>
        </p:blipFill>
        <p:spPr>
          <a:xfrm>
            <a:off x="4984595" y="2398238"/>
            <a:ext cx="3236642" cy="3313097"/>
          </a:xfrm>
          <a:prstGeom prst="ellipse">
            <a:avLst/>
          </a:prstGeom>
          <a:ln>
            <a:noFill/>
          </a:ln>
          <a:effectLst>
            <a:softEdge rad="0"/>
          </a:effectLst>
        </p:spPr>
      </p:pic>
    </p:spTree>
    <p:extLst>
      <p:ext uri="{BB962C8B-B14F-4D97-AF65-F5344CB8AC3E}">
        <p14:creationId xmlns:p14="http://schemas.microsoft.com/office/powerpoint/2010/main" val="3607713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25417246-54AB-6CE1-7515-D3F945A3EAAE}"/>
            </a:ext>
          </a:extLst>
        </p:cNvPr>
        <p:cNvGrpSpPr/>
        <p:nvPr/>
      </p:nvGrpSpPr>
      <p:grpSpPr>
        <a:xfrm>
          <a:off x="0" y="0"/>
          <a:ext cx="0" cy="0"/>
          <a:chOff x="0" y="0"/>
          <a:chExt cx="0" cy="0"/>
        </a:xfrm>
      </p:grpSpPr>
      <p:sp>
        <p:nvSpPr>
          <p:cNvPr id="111" name="Google Shape;111;g2cf09a9a302_0_7">
            <a:extLst>
              <a:ext uri="{FF2B5EF4-FFF2-40B4-BE49-F238E27FC236}">
                <a16:creationId xmlns:a16="http://schemas.microsoft.com/office/drawing/2014/main" id="{E5FD1EB5-2D73-F330-F420-2B48418C9AD9}"/>
              </a:ext>
            </a:extLst>
          </p:cNvPr>
          <p:cNvSpPr txBox="1"/>
          <p:nvPr/>
        </p:nvSpPr>
        <p:spPr>
          <a:xfrm>
            <a:off x="6074155" y="5642935"/>
            <a:ext cx="2753550" cy="215550"/>
          </a:xfrm>
          <a:prstGeom prst="rect">
            <a:avLst/>
          </a:prstGeom>
          <a:noFill/>
          <a:ln>
            <a:noFill/>
          </a:ln>
        </p:spPr>
        <p:txBody>
          <a:bodyPr spcFirstLastPara="1" wrap="square" lIns="0" tIns="0" rIns="0" bIns="0" anchor="t" anchorCtr="0">
            <a:noAutofit/>
          </a:bodyPr>
          <a:lstStyle/>
          <a:p>
            <a:pPr algn="r">
              <a:lnSpc>
                <a:spcPct val="183333"/>
              </a:lnSpc>
              <a:buClr>
                <a:srgbClr val="000000"/>
              </a:buClr>
              <a:buSzPts val="1200"/>
            </a:pPr>
            <a:r>
              <a:rPr lang="de-CH" sz="900">
                <a:solidFill>
                  <a:schemeClr val="lt1"/>
                </a:solidFill>
                <a:latin typeface="Arial"/>
                <a:ea typeface="Arial"/>
                <a:cs typeface="Arial"/>
                <a:sym typeface="Arial"/>
              </a:rPr>
              <a:t>Photo by </a:t>
            </a:r>
            <a:r>
              <a:rPr lang="de-CH" sz="9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Rick Rothenberg</a:t>
            </a:r>
            <a:r>
              <a:rPr lang="de-CH" sz="900">
                <a:solidFill>
                  <a:schemeClr val="lt1"/>
                </a:solidFill>
                <a:latin typeface="Arial"/>
                <a:ea typeface="Arial"/>
                <a:cs typeface="Arial"/>
                <a:sym typeface="Arial"/>
              </a:rPr>
              <a:t> on </a:t>
            </a:r>
            <a:r>
              <a:rPr lang="de-CH" sz="900"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Unsplash</a:t>
            </a:r>
            <a:r>
              <a:rPr lang="de-CH" sz="900">
                <a:solidFill>
                  <a:schemeClr val="lt1"/>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112" name="Google Shape;112;g2cf09a9a302_0_7">
            <a:extLst>
              <a:ext uri="{FF2B5EF4-FFF2-40B4-BE49-F238E27FC236}">
                <a16:creationId xmlns:a16="http://schemas.microsoft.com/office/drawing/2014/main" id="{C0164588-57A9-8C64-04DC-93ECD8A847EF}"/>
              </a:ext>
            </a:extLst>
          </p:cNvPr>
          <p:cNvSpPr txBox="1"/>
          <p:nvPr/>
        </p:nvSpPr>
        <p:spPr>
          <a:xfrm>
            <a:off x="689063" y="3211969"/>
            <a:ext cx="5159700" cy="2485125"/>
          </a:xfrm>
          <a:prstGeom prst="rect">
            <a:avLst/>
          </a:prstGeom>
          <a:noFill/>
          <a:ln>
            <a:noFill/>
          </a:ln>
        </p:spPr>
        <p:txBody>
          <a:bodyPr spcFirstLastPara="1" wrap="square" lIns="68569" tIns="68569" rIns="68569" bIns="68569" anchor="t" anchorCtr="0">
            <a:noAutofit/>
          </a:bodyPr>
          <a:lstStyle/>
          <a:p>
            <a:endParaRPr sz="1350">
              <a:solidFill>
                <a:schemeClr val="dk1"/>
              </a:solidFill>
            </a:endParaRPr>
          </a:p>
        </p:txBody>
      </p:sp>
      <p:pic>
        <p:nvPicPr>
          <p:cNvPr id="8" name="Grafik 7" descr="Ein Bild, das Kleidung, draußen, Schuhwerk, Jeans enthält.&#10;&#10;Automatisch generierte Beschreibung">
            <a:extLst>
              <a:ext uri="{FF2B5EF4-FFF2-40B4-BE49-F238E27FC236}">
                <a16:creationId xmlns:a16="http://schemas.microsoft.com/office/drawing/2014/main" id="{E6B517FC-7730-1EC9-86E5-45B4B1C1F91B}"/>
              </a:ext>
            </a:extLst>
          </p:cNvPr>
          <p:cNvPicPr>
            <a:picLocks noChangeAspect="1"/>
          </p:cNvPicPr>
          <p:nvPr/>
        </p:nvPicPr>
        <p:blipFill>
          <a:blip r:embed="rId5"/>
          <a:stretch>
            <a:fillRect/>
          </a:stretch>
        </p:blipFill>
        <p:spPr>
          <a:xfrm rot="474472">
            <a:off x="-516516" y="3640671"/>
            <a:ext cx="2771270" cy="2394550"/>
          </a:xfrm>
          <a:prstGeom prst="rect">
            <a:avLst/>
          </a:prstGeom>
        </p:spPr>
      </p:pic>
      <p:pic>
        <p:nvPicPr>
          <p:cNvPr id="12" name="Grafik 11" descr="Ein Bild, das Kleidung, Person, Schuhwerk, Mann enthält.&#10;&#10;Automatisch generierte Beschreibung">
            <a:extLst>
              <a:ext uri="{FF2B5EF4-FFF2-40B4-BE49-F238E27FC236}">
                <a16:creationId xmlns:a16="http://schemas.microsoft.com/office/drawing/2014/main" id="{2E0EFAD9-6110-2CDD-BFB2-29879E69533E}"/>
              </a:ext>
            </a:extLst>
          </p:cNvPr>
          <p:cNvPicPr>
            <a:picLocks noChangeAspect="1"/>
          </p:cNvPicPr>
          <p:nvPr/>
        </p:nvPicPr>
        <p:blipFill>
          <a:blip r:embed="rId6"/>
          <a:srcRect t="7843" b="8737"/>
          <a:stretch>
            <a:fillRect/>
          </a:stretch>
        </p:blipFill>
        <p:spPr>
          <a:xfrm>
            <a:off x="5785952" y="1405957"/>
            <a:ext cx="2997914" cy="1434755"/>
          </a:xfrm>
          <a:prstGeom prst="rect">
            <a:avLst/>
          </a:prstGeom>
        </p:spPr>
      </p:pic>
      <p:pic>
        <p:nvPicPr>
          <p:cNvPr id="3" name="Grafik 2" descr="Ein Bild, das Kleidung, Person, Wand, Frau enthält.&#10;&#10;Automatisch generierte Beschreibung">
            <a:extLst>
              <a:ext uri="{FF2B5EF4-FFF2-40B4-BE49-F238E27FC236}">
                <a16:creationId xmlns:a16="http://schemas.microsoft.com/office/drawing/2014/main" id="{2F6524B6-4968-6225-403C-6BC7128E4A26}"/>
              </a:ext>
            </a:extLst>
          </p:cNvPr>
          <p:cNvPicPr>
            <a:picLocks noChangeAspect="1"/>
          </p:cNvPicPr>
          <p:nvPr/>
        </p:nvPicPr>
        <p:blipFill>
          <a:blip r:embed="rId7"/>
          <a:srcRect l="24168" t="17683" r="8626" b="18002"/>
          <a:stretch>
            <a:fillRect/>
          </a:stretch>
        </p:blipFill>
        <p:spPr>
          <a:xfrm rot="333464">
            <a:off x="4938673" y="2815311"/>
            <a:ext cx="2603228" cy="2271558"/>
          </a:xfrm>
          <a:prstGeom prst="rect">
            <a:avLst/>
          </a:prstGeom>
        </p:spPr>
      </p:pic>
      <p:pic>
        <p:nvPicPr>
          <p:cNvPr id="19" name="Grafik 18">
            <a:extLst>
              <a:ext uri="{FF2B5EF4-FFF2-40B4-BE49-F238E27FC236}">
                <a16:creationId xmlns:a16="http://schemas.microsoft.com/office/drawing/2014/main" id="{7112082E-5697-4FEE-07B3-7BF29FAD2E6C}"/>
              </a:ext>
            </a:extLst>
          </p:cNvPr>
          <p:cNvPicPr>
            <a:picLocks noChangeAspect="1"/>
          </p:cNvPicPr>
          <p:nvPr/>
        </p:nvPicPr>
        <p:blipFill>
          <a:blip r:embed="rId8"/>
          <a:srcRect l="1" r="1"/>
          <a:stretch>
            <a:fillRect/>
          </a:stretch>
        </p:blipFill>
        <p:spPr>
          <a:xfrm rot="21429198">
            <a:off x="6707745" y="4150430"/>
            <a:ext cx="2390897" cy="1886047"/>
          </a:xfrm>
          <a:prstGeom prst="rect">
            <a:avLst/>
          </a:prstGeom>
        </p:spPr>
      </p:pic>
      <p:pic>
        <p:nvPicPr>
          <p:cNvPr id="23" name="Grafik 22">
            <a:extLst>
              <a:ext uri="{FF2B5EF4-FFF2-40B4-BE49-F238E27FC236}">
                <a16:creationId xmlns:a16="http://schemas.microsoft.com/office/drawing/2014/main" id="{5F534DF4-6ACD-ADD6-A2BF-55E0A830D70E}"/>
              </a:ext>
            </a:extLst>
          </p:cNvPr>
          <p:cNvPicPr>
            <a:picLocks noChangeAspect="1"/>
          </p:cNvPicPr>
          <p:nvPr/>
        </p:nvPicPr>
        <p:blipFill>
          <a:blip r:embed="rId9"/>
          <a:srcRect t="7710" b="7358"/>
          <a:stretch>
            <a:fillRect/>
          </a:stretch>
        </p:blipFill>
        <p:spPr>
          <a:xfrm>
            <a:off x="1983016" y="2717780"/>
            <a:ext cx="2652296" cy="1577717"/>
          </a:xfrm>
          <a:prstGeom prst="rect">
            <a:avLst/>
          </a:prstGeom>
        </p:spPr>
      </p:pic>
      <p:sp>
        <p:nvSpPr>
          <p:cNvPr id="5" name="Titel 4">
            <a:extLst>
              <a:ext uri="{FF2B5EF4-FFF2-40B4-BE49-F238E27FC236}">
                <a16:creationId xmlns:a16="http://schemas.microsoft.com/office/drawing/2014/main" id="{A4ED0142-6D07-A391-174C-D3BFDCA74489}"/>
              </a:ext>
            </a:extLst>
          </p:cNvPr>
          <p:cNvSpPr>
            <a:spLocks noGrp="1"/>
          </p:cNvSpPr>
          <p:nvPr>
            <p:ph type="ctrTitle"/>
          </p:nvPr>
        </p:nvSpPr>
        <p:spPr/>
        <p:txBody>
          <a:bodyPr/>
          <a:lstStyle/>
          <a:p>
            <a:r>
              <a:rPr lang="de-CH" dirty="0"/>
              <a:t>1. Events</a:t>
            </a:r>
          </a:p>
        </p:txBody>
      </p:sp>
      <p:pic>
        <p:nvPicPr>
          <p:cNvPr id="21" name="Grafik 20">
            <a:extLst>
              <a:ext uri="{FF2B5EF4-FFF2-40B4-BE49-F238E27FC236}">
                <a16:creationId xmlns:a16="http://schemas.microsoft.com/office/drawing/2014/main" id="{B0E7FAAF-A27C-561B-F73A-CF3DD965A95E}"/>
              </a:ext>
            </a:extLst>
          </p:cNvPr>
          <p:cNvPicPr>
            <a:picLocks noChangeAspect="1"/>
          </p:cNvPicPr>
          <p:nvPr/>
        </p:nvPicPr>
        <p:blipFill>
          <a:blip r:embed="rId10"/>
          <a:srcRect l="2408"/>
          <a:stretch>
            <a:fillRect/>
          </a:stretch>
        </p:blipFill>
        <p:spPr>
          <a:xfrm rot="21339917">
            <a:off x="3066489" y="4166541"/>
            <a:ext cx="2029322" cy="1659512"/>
          </a:xfrm>
          <a:prstGeom prst="rect">
            <a:avLst/>
          </a:prstGeom>
        </p:spPr>
      </p:pic>
    </p:spTree>
    <p:extLst>
      <p:ext uri="{BB962C8B-B14F-4D97-AF65-F5344CB8AC3E}">
        <p14:creationId xmlns:p14="http://schemas.microsoft.com/office/powerpoint/2010/main" val="3763991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70D578FF-487E-81FC-B908-B5355800A5A2}"/>
            </a:ext>
          </a:extLst>
        </p:cNvPr>
        <p:cNvGrpSpPr/>
        <p:nvPr/>
      </p:nvGrpSpPr>
      <p:grpSpPr>
        <a:xfrm>
          <a:off x="0" y="0"/>
          <a:ext cx="0" cy="0"/>
          <a:chOff x="0" y="0"/>
          <a:chExt cx="0" cy="0"/>
        </a:xfrm>
      </p:grpSpPr>
      <p:sp>
        <p:nvSpPr>
          <p:cNvPr id="111" name="Google Shape;111;g2cf09a9a302_0_7">
            <a:extLst>
              <a:ext uri="{FF2B5EF4-FFF2-40B4-BE49-F238E27FC236}">
                <a16:creationId xmlns:a16="http://schemas.microsoft.com/office/drawing/2014/main" id="{640D8DFE-70BE-10B2-C2EF-04667F5B9620}"/>
              </a:ext>
            </a:extLst>
          </p:cNvPr>
          <p:cNvSpPr txBox="1"/>
          <p:nvPr/>
        </p:nvSpPr>
        <p:spPr>
          <a:xfrm>
            <a:off x="6074155" y="5642935"/>
            <a:ext cx="2753550" cy="215550"/>
          </a:xfrm>
          <a:prstGeom prst="rect">
            <a:avLst/>
          </a:prstGeom>
          <a:noFill/>
          <a:ln>
            <a:noFill/>
          </a:ln>
        </p:spPr>
        <p:txBody>
          <a:bodyPr spcFirstLastPara="1" wrap="square" lIns="0" tIns="0" rIns="0" bIns="0" anchor="t" anchorCtr="0">
            <a:noAutofit/>
          </a:bodyPr>
          <a:lstStyle/>
          <a:p>
            <a:pPr algn="r">
              <a:lnSpc>
                <a:spcPct val="183333"/>
              </a:lnSpc>
              <a:buClr>
                <a:srgbClr val="000000"/>
              </a:buClr>
              <a:buSzPts val="1200"/>
            </a:pPr>
            <a:r>
              <a:rPr lang="de-CH" sz="900">
                <a:solidFill>
                  <a:schemeClr val="lt1"/>
                </a:solidFill>
                <a:latin typeface="Arial"/>
                <a:ea typeface="Arial"/>
                <a:cs typeface="Arial"/>
                <a:sym typeface="Arial"/>
              </a:rPr>
              <a:t>Photo by </a:t>
            </a:r>
            <a:r>
              <a:rPr lang="de-CH" sz="9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Rick Rothenberg</a:t>
            </a:r>
            <a:r>
              <a:rPr lang="de-CH" sz="900">
                <a:solidFill>
                  <a:schemeClr val="lt1"/>
                </a:solidFill>
                <a:latin typeface="Arial"/>
                <a:ea typeface="Arial"/>
                <a:cs typeface="Arial"/>
                <a:sym typeface="Arial"/>
              </a:rPr>
              <a:t> on </a:t>
            </a:r>
            <a:r>
              <a:rPr lang="de-CH" sz="900"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Unsplash</a:t>
            </a:r>
            <a:r>
              <a:rPr lang="de-CH" sz="900">
                <a:solidFill>
                  <a:schemeClr val="lt1"/>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112" name="Google Shape;112;g2cf09a9a302_0_7">
            <a:extLst>
              <a:ext uri="{FF2B5EF4-FFF2-40B4-BE49-F238E27FC236}">
                <a16:creationId xmlns:a16="http://schemas.microsoft.com/office/drawing/2014/main" id="{75ACE854-8902-E965-AE4E-676BFD3A0ACB}"/>
              </a:ext>
            </a:extLst>
          </p:cNvPr>
          <p:cNvSpPr txBox="1"/>
          <p:nvPr/>
        </p:nvSpPr>
        <p:spPr>
          <a:xfrm>
            <a:off x="689063" y="3211969"/>
            <a:ext cx="5159700" cy="2485125"/>
          </a:xfrm>
          <a:prstGeom prst="rect">
            <a:avLst/>
          </a:prstGeom>
          <a:noFill/>
          <a:ln>
            <a:noFill/>
          </a:ln>
        </p:spPr>
        <p:txBody>
          <a:bodyPr spcFirstLastPara="1" wrap="square" lIns="68569" tIns="68569" rIns="68569" bIns="68569" anchor="t" anchorCtr="0">
            <a:noAutofit/>
          </a:bodyPr>
          <a:lstStyle/>
          <a:p>
            <a:endParaRPr sz="1350">
              <a:solidFill>
                <a:schemeClr val="dk1"/>
              </a:solidFill>
            </a:endParaRPr>
          </a:p>
        </p:txBody>
      </p:sp>
      <p:pic>
        <p:nvPicPr>
          <p:cNvPr id="5" name="Grafik 4">
            <a:extLst>
              <a:ext uri="{FF2B5EF4-FFF2-40B4-BE49-F238E27FC236}">
                <a16:creationId xmlns:a16="http://schemas.microsoft.com/office/drawing/2014/main" id="{9DA24B1A-32E5-6B6A-36F1-6C8403BE2CAC}"/>
              </a:ext>
            </a:extLst>
          </p:cNvPr>
          <p:cNvPicPr>
            <a:picLocks noChangeAspect="1"/>
          </p:cNvPicPr>
          <p:nvPr/>
        </p:nvPicPr>
        <p:blipFill>
          <a:blip r:embed="rId5"/>
          <a:stretch>
            <a:fillRect/>
          </a:stretch>
        </p:blipFill>
        <p:spPr>
          <a:xfrm>
            <a:off x="5503127" y="2319574"/>
            <a:ext cx="3150270" cy="3168170"/>
          </a:xfrm>
          <a:prstGeom prst="rect">
            <a:avLst/>
          </a:prstGeom>
        </p:spPr>
      </p:pic>
      <p:sp>
        <p:nvSpPr>
          <p:cNvPr id="3" name="Titel 2">
            <a:extLst>
              <a:ext uri="{FF2B5EF4-FFF2-40B4-BE49-F238E27FC236}">
                <a16:creationId xmlns:a16="http://schemas.microsoft.com/office/drawing/2014/main" id="{D708A9E6-7CC0-D8C9-7703-85E7D20D0981}"/>
              </a:ext>
            </a:extLst>
          </p:cNvPr>
          <p:cNvSpPr>
            <a:spLocks noGrp="1"/>
          </p:cNvSpPr>
          <p:nvPr>
            <p:ph type="ctrTitle"/>
          </p:nvPr>
        </p:nvSpPr>
        <p:spPr/>
        <p:txBody>
          <a:bodyPr/>
          <a:lstStyle/>
          <a:p>
            <a:r>
              <a:rPr lang="de-CH" dirty="0"/>
              <a:t>2. FG als Anlaufstelle </a:t>
            </a:r>
          </a:p>
        </p:txBody>
      </p:sp>
      <p:sp>
        <p:nvSpPr>
          <p:cNvPr id="4" name="Untertitel 3">
            <a:extLst>
              <a:ext uri="{FF2B5EF4-FFF2-40B4-BE49-F238E27FC236}">
                <a16:creationId xmlns:a16="http://schemas.microsoft.com/office/drawing/2014/main" id="{1EB42C00-5211-C34E-FF78-03E0A5604EDE}"/>
              </a:ext>
            </a:extLst>
          </p:cNvPr>
          <p:cNvSpPr>
            <a:spLocks noGrp="1"/>
          </p:cNvSpPr>
          <p:nvPr>
            <p:ph type="subTitle" idx="1"/>
          </p:nvPr>
        </p:nvSpPr>
        <p:spPr/>
        <p:txBody>
          <a:bodyPr/>
          <a:lstStyle/>
          <a:p>
            <a:r>
              <a:rPr lang="de-CH" dirty="0"/>
              <a:t>-&gt; Buddy-System</a:t>
            </a:r>
          </a:p>
        </p:txBody>
      </p:sp>
      <p:pic>
        <p:nvPicPr>
          <p:cNvPr id="6" name="Grafik 5">
            <a:extLst>
              <a:ext uri="{FF2B5EF4-FFF2-40B4-BE49-F238E27FC236}">
                <a16:creationId xmlns:a16="http://schemas.microsoft.com/office/drawing/2014/main" id="{6EBB18FD-3D6A-730F-30E4-71EB521A5547}"/>
              </a:ext>
            </a:extLst>
          </p:cNvPr>
          <p:cNvPicPr>
            <a:picLocks noChangeAspect="1"/>
          </p:cNvPicPr>
          <p:nvPr/>
        </p:nvPicPr>
        <p:blipFill>
          <a:blip r:embed="rId6"/>
          <a:srcRect r="11086"/>
          <a:stretch>
            <a:fillRect/>
          </a:stretch>
        </p:blipFill>
        <p:spPr>
          <a:xfrm>
            <a:off x="629101" y="3631534"/>
            <a:ext cx="3919421" cy="1856210"/>
          </a:xfrm>
          <a:prstGeom prst="rect">
            <a:avLst/>
          </a:prstGeom>
        </p:spPr>
      </p:pic>
    </p:spTree>
    <p:extLst>
      <p:ext uri="{BB962C8B-B14F-4D97-AF65-F5344CB8AC3E}">
        <p14:creationId xmlns:p14="http://schemas.microsoft.com/office/powerpoint/2010/main" val="2008477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3A356745-B1D2-179A-1C75-C95350DD6583}"/>
            </a:ext>
          </a:extLst>
        </p:cNvPr>
        <p:cNvGrpSpPr/>
        <p:nvPr/>
      </p:nvGrpSpPr>
      <p:grpSpPr>
        <a:xfrm>
          <a:off x="0" y="0"/>
          <a:ext cx="0" cy="0"/>
          <a:chOff x="0" y="0"/>
          <a:chExt cx="0" cy="0"/>
        </a:xfrm>
      </p:grpSpPr>
      <p:sp>
        <p:nvSpPr>
          <p:cNvPr id="111" name="Google Shape;111;g2cf09a9a302_0_7">
            <a:extLst>
              <a:ext uri="{FF2B5EF4-FFF2-40B4-BE49-F238E27FC236}">
                <a16:creationId xmlns:a16="http://schemas.microsoft.com/office/drawing/2014/main" id="{1FD9A2C1-A09B-6FFE-2555-22D7519AF2F5}"/>
              </a:ext>
            </a:extLst>
          </p:cNvPr>
          <p:cNvSpPr txBox="1"/>
          <p:nvPr/>
        </p:nvSpPr>
        <p:spPr>
          <a:xfrm>
            <a:off x="6074155" y="5642935"/>
            <a:ext cx="2753550" cy="215550"/>
          </a:xfrm>
          <a:prstGeom prst="rect">
            <a:avLst/>
          </a:prstGeom>
          <a:noFill/>
          <a:ln>
            <a:noFill/>
          </a:ln>
        </p:spPr>
        <p:txBody>
          <a:bodyPr spcFirstLastPara="1" wrap="square" lIns="0" tIns="0" rIns="0" bIns="0" anchor="t" anchorCtr="0">
            <a:noAutofit/>
          </a:bodyPr>
          <a:lstStyle/>
          <a:p>
            <a:pPr algn="r">
              <a:lnSpc>
                <a:spcPct val="183333"/>
              </a:lnSpc>
              <a:buClr>
                <a:srgbClr val="000000"/>
              </a:buClr>
              <a:buSzPts val="1200"/>
            </a:pPr>
            <a:r>
              <a:rPr lang="de-CH" sz="900">
                <a:solidFill>
                  <a:schemeClr val="lt1"/>
                </a:solidFill>
                <a:latin typeface="Arial"/>
                <a:ea typeface="Arial"/>
                <a:cs typeface="Arial"/>
                <a:sym typeface="Arial"/>
              </a:rPr>
              <a:t>Photo by </a:t>
            </a:r>
            <a:r>
              <a:rPr lang="de-CH" sz="9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Rick Rothenberg</a:t>
            </a:r>
            <a:r>
              <a:rPr lang="de-CH" sz="900">
                <a:solidFill>
                  <a:schemeClr val="lt1"/>
                </a:solidFill>
                <a:latin typeface="Arial"/>
                <a:ea typeface="Arial"/>
                <a:cs typeface="Arial"/>
                <a:sym typeface="Arial"/>
              </a:rPr>
              <a:t> on </a:t>
            </a:r>
            <a:r>
              <a:rPr lang="de-CH" sz="900"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Unsplash</a:t>
            </a:r>
            <a:r>
              <a:rPr lang="de-CH" sz="900">
                <a:solidFill>
                  <a:schemeClr val="lt1"/>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112" name="Google Shape;112;g2cf09a9a302_0_7">
            <a:extLst>
              <a:ext uri="{FF2B5EF4-FFF2-40B4-BE49-F238E27FC236}">
                <a16:creationId xmlns:a16="http://schemas.microsoft.com/office/drawing/2014/main" id="{0ED6D679-EAF3-BF9B-27BD-4B178FA79C6B}"/>
              </a:ext>
            </a:extLst>
          </p:cNvPr>
          <p:cNvSpPr txBox="1"/>
          <p:nvPr/>
        </p:nvSpPr>
        <p:spPr>
          <a:xfrm>
            <a:off x="689063" y="3211969"/>
            <a:ext cx="5159700" cy="2485125"/>
          </a:xfrm>
          <a:prstGeom prst="rect">
            <a:avLst/>
          </a:prstGeom>
          <a:noFill/>
          <a:ln>
            <a:noFill/>
          </a:ln>
        </p:spPr>
        <p:txBody>
          <a:bodyPr spcFirstLastPara="1" wrap="square" lIns="68569" tIns="68569" rIns="68569" bIns="68569" anchor="t" anchorCtr="0">
            <a:noAutofit/>
          </a:bodyPr>
          <a:lstStyle/>
          <a:p>
            <a:endParaRPr sz="1350">
              <a:solidFill>
                <a:schemeClr val="dk1"/>
              </a:solidFill>
            </a:endParaRPr>
          </a:p>
        </p:txBody>
      </p:sp>
      <p:pic>
        <p:nvPicPr>
          <p:cNvPr id="5" name="Grafik 4">
            <a:extLst>
              <a:ext uri="{FF2B5EF4-FFF2-40B4-BE49-F238E27FC236}">
                <a16:creationId xmlns:a16="http://schemas.microsoft.com/office/drawing/2014/main" id="{4C783A82-CC4C-10D0-0EE2-AABF228A1FBE}"/>
              </a:ext>
            </a:extLst>
          </p:cNvPr>
          <p:cNvPicPr>
            <a:picLocks noChangeAspect="1"/>
          </p:cNvPicPr>
          <p:nvPr/>
        </p:nvPicPr>
        <p:blipFill>
          <a:blip r:embed="rId5"/>
          <a:srcRect l="7953" t="5316" r="3359" b="31975"/>
          <a:stretch>
            <a:fillRect/>
          </a:stretch>
        </p:blipFill>
        <p:spPr>
          <a:xfrm>
            <a:off x="4106713" y="3606002"/>
            <a:ext cx="4599550" cy="1785080"/>
          </a:xfrm>
          <a:prstGeom prst="rect">
            <a:avLst/>
          </a:prstGeom>
        </p:spPr>
      </p:pic>
      <p:pic>
        <p:nvPicPr>
          <p:cNvPr id="6" name="Grafik 5">
            <a:extLst>
              <a:ext uri="{FF2B5EF4-FFF2-40B4-BE49-F238E27FC236}">
                <a16:creationId xmlns:a16="http://schemas.microsoft.com/office/drawing/2014/main" id="{D13CE771-D0A1-96B7-C606-48341CD892AA}"/>
              </a:ext>
            </a:extLst>
          </p:cNvPr>
          <p:cNvPicPr>
            <a:picLocks noChangeAspect="1"/>
          </p:cNvPicPr>
          <p:nvPr/>
        </p:nvPicPr>
        <p:blipFill>
          <a:blip r:embed="rId6"/>
          <a:srcRect t="667" b="1"/>
          <a:stretch>
            <a:fillRect/>
          </a:stretch>
        </p:blipFill>
        <p:spPr>
          <a:xfrm rot="20258326">
            <a:off x="933564" y="3690537"/>
            <a:ext cx="2917753" cy="4133397"/>
          </a:xfrm>
          <a:prstGeom prst="rect">
            <a:avLst/>
          </a:prstGeom>
          <a:ln>
            <a:noFill/>
          </a:ln>
          <a:effectLst>
            <a:outerShdw blurRad="292100" dist="139700" dir="2700000" algn="tl" rotWithShape="0">
              <a:srgbClr val="333333">
                <a:alpha val="65000"/>
              </a:srgbClr>
            </a:outerShdw>
          </a:effectLst>
        </p:spPr>
      </p:pic>
      <p:sp>
        <p:nvSpPr>
          <p:cNvPr id="7" name="Titel 6">
            <a:extLst>
              <a:ext uri="{FF2B5EF4-FFF2-40B4-BE49-F238E27FC236}">
                <a16:creationId xmlns:a16="http://schemas.microsoft.com/office/drawing/2014/main" id="{B124E263-545A-BB7B-21F4-03FA6C045A7F}"/>
              </a:ext>
            </a:extLst>
          </p:cNvPr>
          <p:cNvSpPr>
            <a:spLocks noGrp="1"/>
          </p:cNvSpPr>
          <p:nvPr>
            <p:ph type="ctrTitle"/>
          </p:nvPr>
        </p:nvSpPr>
        <p:spPr/>
        <p:txBody>
          <a:bodyPr/>
          <a:lstStyle/>
          <a:p>
            <a:r>
              <a:rPr lang="de-CH" dirty="0"/>
              <a:t>3. Unsere politische Funktion</a:t>
            </a:r>
          </a:p>
        </p:txBody>
      </p:sp>
      <p:sp>
        <p:nvSpPr>
          <p:cNvPr id="8" name="Untertitel 7">
            <a:extLst>
              <a:ext uri="{FF2B5EF4-FFF2-40B4-BE49-F238E27FC236}">
                <a16:creationId xmlns:a16="http://schemas.microsoft.com/office/drawing/2014/main" id="{093D996C-D4AA-0B30-D1EF-0EEF60480C8F}"/>
              </a:ext>
            </a:extLst>
          </p:cNvPr>
          <p:cNvSpPr>
            <a:spLocks noGrp="1"/>
          </p:cNvSpPr>
          <p:nvPr>
            <p:ph type="subTitle" idx="1"/>
          </p:nvPr>
        </p:nvSpPr>
        <p:spPr/>
        <p:txBody>
          <a:bodyPr/>
          <a:lstStyle/>
          <a:p>
            <a:r>
              <a:rPr lang="de-CH" dirty="0"/>
              <a:t>-&gt; Interessen &amp; Wünsche der Psychologiestudierenden vertreten</a:t>
            </a:r>
            <a:endParaRPr lang="de-DE" dirty="0"/>
          </a:p>
          <a:p>
            <a:endParaRPr lang="de-CH" dirty="0"/>
          </a:p>
        </p:txBody>
      </p:sp>
    </p:spTree>
    <p:extLst>
      <p:ext uri="{BB962C8B-B14F-4D97-AF65-F5344CB8AC3E}">
        <p14:creationId xmlns:p14="http://schemas.microsoft.com/office/powerpoint/2010/main" val="83414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8f5802ae2d_0_8"/>
          <p:cNvSpPr txBox="1">
            <a:spLocks noGrp="1"/>
          </p:cNvSpPr>
          <p:nvPr>
            <p:ph type="title"/>
          </p:nvPr>
        </p:nvSpPr>
        <p:spPr>
          <a:xfrm>
            <a:off x="438793" y="1277048"/>
            <a:ext cx="8641350" cy="567000"/>
          </a:xfrm>
          <a:prstGeom prst="rect">
            <a:avLst/>
          </a:prstGeom>
        </p:spPr>
        <p:txBody>
          <a:bodyPr spcFirstLastPara="1" vert="horz" wrap="square" lIns="0" tIns="0" rIns="0" bIns="0" rtlCol="0" anchor="t" anchorCtr="0">
            <a:noAutofit/>
          </a:bodyPr>
          <a:lstStyle/>
          <a:p>
            <a:pPr>
              <a:spcBef>
                <a:spcPts val="0"/>
              </a:spcBef>
            </a:pPr>
            <a:r>
              <a:rPr lang="de-CH" dirty="0"/>
              <a:t>Mitmachen in der FG</a:t>
            </a:r>
            <a:endParaRPr dirty="0"/>
          </a:p>
        </p:txBody>
      </p:sp>
      <p:sp>
        <p:nvSpPr>
          <p:cNvPr id="141" name="Google Shape;141;g28f5802ae2d_0_8"/>
          <p:cNvSpPr txBox="1">
            <a:spLocks noGrp="1"/>
          </p:cNvSpPr>
          <p:nvPr>
            <p:ph type="body" idx="1"/>
          </p:nvPr>
        </p:nvSpPr>
        <p:spPr>
          <a:xfrm>
            <a:off x="251100" y="1997870"/>
            <a:ext cx="8641350" cy="3537450"/>
          </a:xfrm>
          <a:prstGeom prst="rect">
            <a:avLst/>
          </a:prstGeom>
        </p:spPr>
        <p:txBody>
          <a:bodyPr spcFirstLastPara="1" vert="horz" wrap="square" lIns="0" tIns="0" rIns="0" bIns="0" rtlCol="0" anchor="t" anchorCtr="0">
            <a:noAutofit/>
          </a:bodyPr>
          <a:lstStyle/>
          <a:p>
            <a:pPr marL="85725">
              <a:buSzPts val="1800"/>
            </a:pPr>
            <a:r>
              <a:rPr lang="de-CH" sz="1500" dirty="0">
                <a:solidFill>
                  <a:schemeClr val="accent2"/>
                </a:solidFill>
              </a:rPr>
              <a:t>Für dich persönlich</a:t>
            </a:r>
          </a:p>
          <a:p>
            <a:pPr lvl="1">
              <a:buFont typeface="Arial"/>
              <a:buChar char="-"/>
            </a:pPr>
            <a:r>
              <a:rPr lang="de-CH" sz="1500" dirty="0"/>
              <a:t>Aufbau eines Netzwerks (neue Freunde und Bekannte)</a:t>
            </a:r>
            <a:r>
              <a:rPr lang="de-DE" sz="1500" dirty="0"/>
              <a:t> </a:t>
            </a:r>
          </a:p>
          <a:p>
            <a:pPr lvl="1">
              <a:buFont typeface="Arial"/>
              <a:buChar char="-"/>
            </a:pPr>
            <a:r>
              <a:rPr lang="de-DE" sz="1500" dirty="0"/>
              <a:t>Uni-Leben mitgestalten</a:t>
            </a:r>
          </a:p>
          <a:p>
            <a:pPr lvl="1">
              <a:buChar char="-"/>
            </a:pPr>
            <a:r>
              <a:rPr lang="de-CH" sz="1500" dirty="0"/>
              <a:t>Sinnvolle, ehrenamtliche Tätigkeit während des Studiums </a:t>
            </a:r>
          </a:p>
          <a:p>
            <a:pPr lvl="1">
              <a:buChar char="-"/>
            </a:pPr>
            <a:r>
              <a:rPr lang="de-CH" sz="1500" dirty="0"/>
              <a:t>Wertet Bewerbungsunterlagen auf</a:t>
            </a:r>
          </a:p>
          <a:p>
            <a:pPr lvl="1">
              <a:buChar char="-"/>
            </a:pPr>
            <a:r>
              <a:rPr lang="de-CH" sz="1500" dirty="0"/>
              <a:t>Erwerb von </a:t>
            </a:r>
            <a:r>
              <a:rPr lang="de-CH" sz="1500" dirty="0" err="1"/>
              <a:t>Orga</a:t>
            </a:r>
            <a:r>
              <a:rPr lang="de-CH" sz="1500" dirty="0"/>
              <a:t>-Skills etc.</a:t>
            </a:r>
          </a:p>
          <a:p>
            <a:pPr marL="85725">
              <a:buSzPts val="1800"/>
            </a:pPr>
            <a:endParaRPr lang="de-DE" sz="1500" dirty="0">
              <a:solidFill>
                <a:schemeClr val="accent2"/>
              </a:solidFill>
            </a:endParaRPr>
          </a:p>
          <a:p>
            <a:pPr marL="85725">
              <a:buSzPts val="1800"/>
            </a:pPr>
            <a:r>
              <a:rPr lang="de-DE" sz="1500" dirty="0">
                <a:solidFill>
                  <a:schemeClr val="accent2"/>
                </a:solidFill>
              </a:rPr>
              <a:t>Benefits</a:t>
            </a:r>
          </a:p>
          <a:p>
            <a:pPr lvl="1">
              <a:buFont typeface="Arial"/>
              <a:buChar char="-"/>
            </a:pPr>
            <a:r>
              <a:rPr lang="de-DE" sz="1500" dirty="0"/>
              <a:t>Erwerb von bis zu 6 KP (Wahlbereich)</a:t>
            </a:r>
          </a:p>
          <a:p>
            <a:pPr lvl="1">
              <a:buFont typeface="Arial"/>
              <a:buChar char="-"/>
            </a:pPr>
            <a:r>
              <a:rPr lang="de-DE" sz="1500" dirty="0"/>
              <a:t>Exklusiver FG-Hoodie</a:t>
            </a:r>
          </a:p>
        </p:txBody>
      </p:sp>
      <p:sp>
        <p:nvSpPr>
          <p:cNvPr id="142" name="Google Shape;142;g28f5802ae2d_0_8"/>
          <p:cNvSpPr txBox="1">
            <a:spLocks noGrp="1"/>
          </p:cNvSpPr>
          <p:nvPr>
            <p:ph type="sldNum" idx="12"/>
          </p:nvPr>
        </p:nvSpPr>
        <p:spPr>
          <a:xfrm>
            <a:off x="8748724" y="5751258"/>
            <a:ext cx="143775" cy="135000"/>
          </a:xfrm>
          <a:prstGeom prst="rect">
            <a:avLst/>
          </a:prstGeom>
        </p:spPr>
        <p:txBody>
          <a:bodyPr spcFirstLastPara="1" vert="horz" wrap="square" lIns="0" tIns="16200" rIns="0" bIns="0" rtlCol="0" anchor="t" anchorCtr="0">
            <a:noAutofit/>
          </a:bodyPr>
          <a:lstStyle/>
          <a:p>
            <a:pPr>
              <a:buClr>
                <a:srgbClr val="000000"/>
              </a:buClr>
              <a:buSzPts val="600"/>
            </a:pPr>
            <a:fld id="{00000000-1234-1234-1234-123412341234}" type="slidenum">
              <a:rPr lang="de-CH"/>
              <a:pPr>
                <a:buClr>
                  <a:srgbClr val="000000"/>
                </a:buClr>
                <a:buSzPts val="600"/>
              </a:pPr>
              <a:t>39</a:t>
            </a:fld>
            <a:endParaRPr/>
          </a:p>
        </p:txBody>
      </p:sp>
      <p:pic>
        <p:nvPicPr>
          <p:cNvPr id="143" name="Google Shape;143;g28f5802ae2d_0_8"/>
          <p:cNvPicPr preferRelativeResize="0"/>
          <p:nvPr/>
        </p:nvPicPr>
        <p:blipFill>
          <a:blip r:embed="rId3">
            <a:alphaModFix/>
          </a:blip>
          <a:srcRect r="12156"/>
          <a:stretch/>
        </p:blipFill>
        <p:spPr>
          <a:xfrm>
            <a:off x="6060892" y="3571178"/>
            <a:ext cx="2687832" cy="1726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Agenda</a:t>
            </a:r>
          </a:p>
        </p:txBody>
      </p:sp>
      <p:sp>
        <p:nvSpPr>
          <p:cNvPr id="8" name="Foliennummernplatzhalter 7"/>
          <p:cNvSpPr>
            <a:spLocks noGrp="1"/>
          </p:cNvSpPr>
          <p:nvPr>
            <p:ph type="sldNum" sz="quarter" idx="12"/>
          </p:nvPr>
        </p:nvSpPr>
        <p:spPr/>
        <p:txBody>
          <a:bodyPr/>
          <a:lstStyle/>
          <a:p>
            <a:fld id="{B3811826-9277-4232-A2B5-17D05DFC7392}" type="slidenum">
              <a:rPr lang="de-CH" smtClean="0"/>
              <a:pPr/>
              <a:t>4</a:t>
            </a:fld>
            <a:endParaRPr lang="de-CH" dirty="0"/>
          </a:p>
        </p:txBody>
      </p:sp>
      <p:sp>
        <p:nvSpPr>
          <p:cNvPr id="9" name="Datumsplatzhalter 3">
            <a:extLst>
              <a:ext uri="{FF2B5EF4-FFF2-40B4-BE49-F238E27FC236}">
                <a16:creationId xmlns:a16="http://schemas.microsoft.com/office/drawing/2014/main" id="{A1E46224-C57C-8847-B688-D72DEE9A5D3E}"/>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10" name="Fußzeilenplatzhalter 4">
            <a:extLst>
              <a:ext uri="{FF2B5EF4-FFF2-40B4-BE49-F238E27FC236}">
                <a16:creationId xmlns:a16="http://schemas.microsoft.com/office/drawing/2014/main" id="{1328F974-C4C1-084C-98DA-A45E3930563F}"/>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graphicFrame>
        <p:nvGraphicFramePr>
          <p:cNvPr id="3" name="Tabelle 2">
            <a:extLst>
              <a:ext uri="{FF2B5EF4-FFF2-40B4-BE49-F238E27FC236}">
                <a16:creationId xmlns:a16="http://schemas.microsoft.com/office/drawing/2014/main" id="{494E7E69-0AAB-C65F-832D-CADE3E0D29BC}"/>
              </a:ext>
            </a:extLst>
          </p:cNvPr>
          <p:cNvGraphicFramePr>
            <a:graphicFrameLocks noGrp="1"/>
          </p:cNvGraphicFramePr>
          <p:nvPr>
            <p:extLst>
              <p:ext uri="{D42A27DB-BD31-4B8C-83A1-F6EECF244321}">
                <p14:modId xmlns:p14="http://schemas.microsoft.com/office/powerpoint/2010/main" val="1346177573"/>
              </p:ext>
            </p:extLst>
          </p:nvPr>
        </p:nvGraphicFramePr>
        <p:xfrm>
          <a:off x="1187624" y="1888952"/>
          <a:ext cx="6144344" cy="2008120"/>
        </p:xfrm>
        <a:graphic>
          <a:graphicData uri="http://schemas.openxmlformats.org/drawingml/2006/table">
            <a:tbl>
              <a:tblPr firstRow="1" bandRow="1">
                <a:tableStyleId>{5940675A-B579-460E-94D1-54222C63F5DA}</a:tableStyleId>
              </a:tblPr>
              <a:tblGrid>
                <a:gridCol w="658184">
                  <a:extLst>
                    <a:ext uri="{9D8B030D-6E8A-4147-A177-3AD203B41FA5}">
                      <a16:colId xmlns:a16="http://schemas.microsoft.com/office/drawing/2014/main" val="1808041020"/>
                    </a:ext>
                  </a:extLst>
                </a:gridCol>
                <a:gridCol w="5486160">
                  <a:extLst>
                    <a:ext uri="{9D8B030D-6E8A-4147-A177-3AD203B41FA5}">
                      <a16:colId xmlns:a16="http://schemas.microsoft.com/office/drawing/2014/main" val="3822854498"/>
                    </a:ext>
                  </a:extLst>
                </a:gridCol>
              </a:tblGrid>
              <a:tr h="370840">
                <a:tc>
                  <a:txBody>
                    <a:bodyPr/>
                    <a:lstStyle/>
                    <a:p>
                      <a:r>
                        <a:rPr lang="de-CH" dirty="0"/>
                        <a:t>1</a:t>
                      </a:r>
                    </a:p>
                  </a:txBody>
                  <a:tcPr marL="144000" marR="144000" marT="90000" marB="90000">
                    <a:lnL w="12700" cmpd="sng">
                      <a:noFill/>
                    </a:lnL>
                    <a:lnR w="12700" cmpd="sng">
                      <a:noFill/>
                    </a:lnR>
                    <a:solidFill>
                      <a:schemeClr val="accent1"/>
                    </a:solidFill>
                  </a:tcPr>
                </a:tc>
                <a:tc>
                  <a:txBody>
                    <a:bodyPr/>
                    <a:lstStyle/>
                    <a:p>
                      <a:r>
                        <a:rPr lang="de-CH" dirty="0"/>
                        <a:t>Wo finde ich Unterstützung?</a:t>
                      </a:r>
                    </a:p>
                  </a:txBody>
                  <a:tcPr marL="144000" marR="144000" marT="90000" marB="90000">
                    <a:lnL w="12700" cmpd="sng">
                      <a:noFill/>
                    </a:lnL>
                    <a:lnR w="12700" cmpd="sng">
                      <a:noFill/>
                    </a:lnR>
                    <a:solidFill>
                      <a:schemeClr val="accent1"/>
                    </a:solidFill>
                  </a:tcPr>
                </a:tc>
                <a:extLst>
                  <a:ext uri="{0D108BD9-81ED-4DB2-BD59-A6C34878D82A}">
                    <a16:rowId xmlns:a16="http://schemas.microsoft.com/office/drawing/2014/main" val="4144712546"/>
                  </a:ext>
                </a:extLst>
              </a:tr>
              <a:tr h="370840">
                <a:tc>
                  <a:txBody>
                    <a:bodyPr/>
                    <a:lstStyle/>
                    <a:p>
                      <a:r>
                        <a:rPr lang="de-CH" dirty="0"/>
                        <a:t>2</a:t>
                      </a:r>
                    </a:p>
                  </a:txBody>
                  <a:tcPr marL="144000" marR="144000" marT="90000" marB="90000">
                    <a:lnL w="12700" cmpd="sng">
                      <a:noFill/>
                    </a:lnL>
                    <a:lnR w="12700" cmpd="sng">
                      <a:noFill/>
                    </a:lnR>
                  </a:tcPr>
                </a:tc>
                <a:tc>
                  <a:txBody>
                    <a:bodyPr/>
                    <a:lstStyle/>
                    <a:p>
                      <a:r>
                        <a:rPr lang="en-US" dirty="0"/>
                        <a:t>Wie </a:t>
                      </a:r>
                      <a:r>
                        <a:rPr lang="en-US" dirty="0" err="1"/>
                        <a:t>baut</a:t>
                      </a:r>
                      <a:r>
                        <a:rPr lang="en-US" dirty="0"/>
                        <a:t> </a:t>
                      </a:r>
                      <a:r>
                        <a:rPr lang="en-US" dirty="0" err="1"/>
                        <a:t>sich</a:t>
                      </a:r>
                      <a:r>
                        <a:rPr lang="en-US" dirty="0"/>
                        <a:t> das </a:t>
                      </a:r>
                      <a:r>
                        <a:rPr lang="en-US" dirty="0" err="1"/>
                        <a:t>Bachelorstudium</a:t>
                      </a:r>
                      <a:r>
                        <a:rPr lang="en-US" dirty="0"/>
                        <a:t> </a:t>
                      </a:r>
                      <a:r>
                        <a:rPr lang="en-US" dirty="0" err="1"/>
                        <a:t>Psychologie</a:t>
                      </a:r>
                      <a:r>
                        <a:rPr lang="en-US" dirty="0"/>
                        <a:t> auf?</a:t>
                      </a:r>
                      <a:endParaRPr lang="de-CH" dirty="0"/>
                    </a:p>
                  </a:txBody>
                  <a:tcPr marL="144000" marR="144000" marT="90000" marB="90000">
                    <a:lnL w="12700" cmpd="sng">
                      <a:noFill/>
                    </a:lnL>
                    <a:lnR w="12700" cmpd="sng">
                      <a:noFill/>
                    </a:lnR>
                  </a:tcPr>
                </a:tc>
                <a:extLst>
                  <a:ext uri="{0D108BD9-81ED-4DB2-BD59-A6C34878D82A}">
                    <a16:rowId xmlns:a16="http://schemas.microsoft.com/office/drawing/2014/main" val="308171093"/>
                  </a:ext>
                </a:extLst>
              </a:tr>
              <a:tr h="370840">
                <a:tc>
                  <a:txBody>
                    <a:bodyPr/>
                    <a:lstStyle/>
                    <a:p>
                      <a:r>
                        <a:rPr lang="de-CH" dirty="0"/>
                        <a:t>3</a:t>
                      </a:r>
                    </a:p>
                  </a:txBody>
                  <a:tcPr marL="144000" marR="144000" marT="90000" marB="90000">
                    <a:lnL w="12700" cmpd="sng">
                      <a:noFill/>
                    </a:lnL>
                    <a:lnR w="12700" cmpd="sng">
                      <a:noFill/>
                    </a:lnR>
                  </a:tcPr>
                </a:tc>
                <a:tc>
                  <a:txBody>
                    <a:bodyPr/>
                    <a:lstStyle/>
                    <a:p>
                      <a:r>
                        <a:rPr lang="de-CH" dirty="0"/>
                        <a:t>Was ist im ersten Studienjahr zu beachten?</a:t>
                      </a:r>
                    </a:p>
                  </a:txBody>
                  <a:tcPr marL="144000" marR="144000" marT="90000" marB="90000">
                    <a:lnL w="12700" cmpd="sng">
                      <a:noFill/>
                    </a:lnL>
                    <a:lnR w="12700" cmpd="sng">
                      <a:noFill/>
                    </a:lnR>
                  </a:tcPr>
                </a:tc>
                <a:extLst>
                  <a:ext uri="{0D108BD9-81ED-4DB2-BD59-A6C34878D82A}">
                    <a16:rowId xmlns:a16="http://schemas.microsoft.com/office/drawing/2014/main" val="2896053214"/>
                  </a:ext>
                </a:extLst>
              </a:tr>
              <a:tr h="370840">
                <a:tc>
                  <a:txBody>
                    <a:bodyPr/>
                    <a:lstStyle/>
                    <a:p>
                      <a:r>
                        <a:rPr lang="de-CH" dirty="0"/>
                        <a:t> 4</a:t>
                      </a:r>
                    </a:p>
                  </a:txBody>
                  <a:tcPr>
                    <a:lnL w="12700" cmpd="sng">
                      <a:noFill/>
                    </a:lnL>
                    <a:lnR w="12700" cmpd="sng">
                      <a:noFill/>
                    </a:lnR>
                  </a:tcPr>
                </a:tc>
                <a:tc>
                  <a:txBody>
                    <a:bodyPr/>
                    <a:lstStyle/>
                    <a:p>
                      <a:r>
                        <a:rPr lang="de-DE" dirty="0"/>
                        <a:t> Fachgruppe Psychologie</a:t>
                      </a:r>
                    </a:p>
                  </a:txBody>
                  <a:tcPr>
                    <a:lnL w="12700" cmpd="sng">
                      <a:noFill/>
                    </a:lnL>
                    <a:lnR w="12700" cmpd="sng">
                      <a:noFill/>
                    </a:lnR>
                  </a:tcPr>
                </a:tc>
                <a:extLst>
                  <a:ext uri="{0D108BD9-81ED-4DB2-BD59-A6C34878D82A}">
                    <a16:rowId xmlns:a16="http://schemas.microsoft.com/office/drawing/2014/main" val="1696558667"/>
                  </a:ext>
                </a:extLst>
              </a:tr>
            </a:tbl>
          </a:graphicData>
        </a:graphic>
      </p:graphicFrame>
    </p:spTree>
    <p:extLst>
      <p:ext uri="{BB962C8B-B14F-4D97-AF65-F5344CB8AC3E}">
        <p14:creationId xmlns:p14="http://schemas.microsoft.com/office/powerpoint/2010/main" val="1712499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d1ae720088_0_11"/>
          <p:cNvSpPr txBox="1">
            <a:spLocks noGrp="1"/>
          </p:cNvSpPr>
          <p:nvPr>
            <p:ph type="ctrTitle"/>
          </p:nvPr>
        </p:nvSpPr>
        <p:spPr>
          <a:xfrm>
            <a:off x="1840388" y="1916241"/>
            <a:ext cx="5463225" cy="783450"/>
          </a:xfrm>
          <a:prstGeom prst="rect">
            <a:avLst/>
          </a:prstGeom>
        </p:spPr>
        <p:txBody>
          <a:bodyPr spcFirstLastPara="1" vert="horz" wrap="square" lIns="0" tIns="0" rIns="0" bIns="0" rtlCol="0" anchor="t" anchorCtr="0">
            <a:noAutofit/>
          </a:bodyPr>
          <a:lstStyle/>
          <a:p>
            <a:r>
              <a:rPr lang="de-CH"/>
              <a:t>Wir freuen uns auf dich!</a:t>
            </a:r>
            <a:endParaRPr/>
          </a:p>
        </p:txBody>
      </p:sp>
      <p:sp>
        <p:nvSpPr>
          <p:cNvPr id="150" name="Google Shape;150;g2d1ae720088_0_11"/>
          <p:cNvSpPr txBox="1">
            <a:spLocks noGrp="1"/>
          </p:cNvSpPr>
          <p:nvPr>
            <p:ph type="subTitle" idx="1"/>
          </p:nvPr>
        </p:nvSpPr>
        <p:spPr>
          <a:xfrm>
            <a:off x="629100" y="2780928"/>
            <a:ext cx="6800850" cy="243000"/>
          </a:xfrm>
          <a:prstGeom prst="rect">
            <a:avLst/>
          </a:prstGeom>
        </p:spPr>
        <p:txBody>
          <a:bodyPr spcFirstLastPara="1" vert="horz" wrap="square" lIns="0" tIns="0" rIns="0" bIns="0" rtlCol="0" anchor="t" anchorCtr="0">
            <a:noAutofit/>
          </a:bodyPr>
          <a:lstStyle/>
          <a:p>
            <a:r>
              <a:rPr lang="de-CH"/>
              <a:t> </a:t>
            </a:r>
            <a:endParaRPr/>
          </a:p>
        </p:txBody>
      </p:sp>
      <p:sp>
        <p:nvSpPr>
          <p:cNvPr id="151" name="Google Shape;151;g2d1ae720088_0_11"/>
          <p:cNvSpPr txBox="1"/>
          <p:nvPr/>
        </p:nvSpPr>
        <p:spPr>
          <a:xfrm>
            <a:off x="387056" y="3227925"/>
            <a:ext cx="7830675" cy="2469150"/>
          </a:xfrm>
          <a:prstGeom prst="rect">
            <a:avLst/>
          </a:prstGeom>
          <a:noFill/>
          <a:ln>
            <a:noFill/>
          </a:ln>
        </p:spPr>
        <p:txBody>
          <a:bodyPr spcFirstLastPara="1" wrap="square" lIns="68569" tIns="68569" rIns="68569" bIns="68569" anchor="t" anchorCtr="0">
            <a:noAutofit/>
          </a:bodyPr>
          <a:lstStyle/>
          <a:p>
            <a:pPr marL="342900" indent="-257175">
              <a:buClr>
                <a:schemeClr val="dk1"/>
              </a:buClr>
              <a:buSzPts val="1800"/>
              <a:buChar char="-"/>
            </a:pPr>
            <a:r>
              <a:rPr lang="de-CH" sz="1350" dirty="0">
                <a:solidFill>
                  <a:schemeClr val="dk1"/>
                </a:solidFill>
              </a:rPr>
              <a:t>Mail: fg-psychologie@unibas.ch</a:t>
            </a:r>
            <a:endParaRPr sz="1350" dirty="0">
              <a:solidFill>
                <a:schemeClr val="dk1"/>
              </a:solidFill>
            </a:endParaRPr>
          </a:p>
          <a:p>
            <a:endParaRPr sz="1350" dirty="0">
              <a:solidFill>
                <a:schemeClr val="dk1"/>
              </a:solidFill>
            </a:endParaRPr>
          </a:p>
          <a:p>
            <a:pPr marL="342900" indent="-257175">
              <a:buClr>
                <a:schemeClr val="dk1"/>
              </a:buClr>
              <a:buSzPts val="1800"/>
              <a:buChar char="-"/>
            </a:pPr>
            <a:r>
              <a:rPr lang="de-CH" sz="1350" dirty="0">
                <a:solidFill>
                  <a:schemeClr val="dk1"/>
                </a:solidFill>
              </a:rPr>
              <a:t>Instagram: </a:t>
            </a:r>
            <a:r>
              <a:rPr lang="de-CH" sz="1350" u="sng" dirty="0">
                <a:solidFill>
                  <a:schemeClr val="hlink"/>
                </a:solidFill>
                <a:hlinkClick r:id="rId3"/>
              </a:rPr>
              <a:t>@fg_psychologie</a:t>
            </a:r>
            <a:endParaRPr lang="de-CH" sz="1350" u="sng" dirty="0">
              <a:solidFill>
                <a:schemeClr val="hlink"/>
              </a:solidFill>
            </a:endParaRPr>
          </a:p>
          <a:p>
            <a:pPr marL="342900" indent="-257175">
              <a:buClr>
                <a:schemeClr val="dk1"/>
              </a:buClr>
              <a:buSzPts val="1800"/>
              <a:buChar char="-"/>
            </a:pPr>
            <a:endParaRPr lang="de-CH" sz="1350" u="sng" dirty="0">
              <a:solidFill>
                <a:schemeClr val="hlink"/>
              </a:solidFill>
            </a:endParaRPr>
          </a:p>
          <a:p>
            <a:pPr marL="342900" indent="-257175">
              <a:buClr>
                <a:schemeClr val="dk1"/>
              </a:buClr>
              <a:buSzPts val="1800"/>
              <a:buFont typeface="Arial"/>
              <a:buChar char="-"/>
            </a:pPr>
            <a:r>
              <a:rPr lang="de-CH" sz="1350" dirty="0">
                <a:solidFill>
                  <a:schemeClr val="dk1"/>
                </a:solidFill>
              </a:rPr>
              <a:t>Webseite: </a:t>
            </a:r>
            <a:r>
              <a:rPr lang="de-CH" sz="1350" u="sng" dirty="0">
                <a:solidFill>
                  <a:schemeClr val="hlink"/>
                </a:solidFill>
                <a:hlinkClick r:id="rId4"/>
              </a:rPr>
              <a:t>https://fg-psychologie.unibas.ch/de/</a:t>
            </a:r>
            <a:endParaRPr lang="de-CH" sz="1350" u="sng" dirty="0">
              <a:solidFill>
                <a:schemeClr val="hlink"/>
              </a:solidFill>
            </a:endParaRPr>
          </a:p>
          <a:p>
            <a:pPr marL="342900" indent="-257175">
              <a:buClr>
                <a:schemeClr val="dk1"/>
              </a:buClr>
              <a:buSzPts val="1800"/>
              <a:buFont typeface="Arial"/>
              <a:buChar char="-"/>
            </a:pPr>
            <a:endParaRPr lang="de-CH" sz="1350" u="sng" dirty="0">
              <a:solidFill>
                <a:schemeClr val="hlink"/>
              </a:solidFill>
            </a:endParaRPr>
          </a:p>
          <a:p>
            <a:pPr marL="342900" indent="-257175">
              <a:buClr>
                <a:schemeClr val="dk1"/>
              </a:buClr>
              <a:buSzPts val="1800"/>
              <a:buFont typeface="Arial"/>
              <a:buChar char="-"/>
            </a:pPr>
            <a:r>
              <a:rPr lang="de-CH" sz="1350" dirty="0" err="1">
                <a:solidFill>
                  <a:schemeClr val="hlink"/>
                </a:solidFill>
              </a:rPr>
              <a:t>Buddyprogramm</a:t>
            </a:r>
            <a:r>
              <a:rPr lang="de-CH" sz="1350" dirty="0">
                <a:solidFill>
                  <a:schemeClr val="hlink"/>
                </a:solidFill>
              </a:rPr>
              <a:t>: </a:t>
            </a:r>
            <a:r>
              <a:rPr lang="de-CH" sz="1350" u="sng" dirty="0"/>
              <a:t>buddy-psychologie@unibas.ch</a:t>
            </a:r>
            <a:endParaRPr lang="de-CH" sz="1350" dirty="0">
              <a:solidFill>
                <a:schemeClr val="hlink"/>
              </a:solidFill>
            </a:endParaRPr>
          </a:p>
          <a:p>
            <a:pPr marL="342900" indent="-257175">
              <a:buClr>
                <a:schemeClr val="dk1"/>
              </a:buClr>
              <a:buSzPts val="1800"/>
              <a:buChar char="-"/>
            </a:pPr>
            <a:endParaRPr sz="1350" dirty="0">
              <a:solidFill>
                <a:schemeClr val="dk1"/>
              </a:solidFill>
            </a:endParaRPr>
          </a:p>
          <a:p>
            <a:pPr marL="342900" indent="-257175">
              <a:buClr>
                <a:schemeClr val="dk1"/>
              </a:buClr>
              <a:buSzPts val="1800"/>
              <a:buChar char="-"/>
            </a:pPr>
            <a:r>
              <a:rPr lang="de-CH" sz="1350" dirty="0">
                <a:solidFill>
                  <a:schemeClr val="dk1"/>
                </a:solidFill>
              </a:rPr>
              <a:t>Sitzungen: ein- bis zweimal monatlich </a:t>
            </a:r>
          </a:p>
          <a:p>
            <a:pPr marL="85725">
              <a:buClr>
                <a:schemeClr val="dk1"/>
              </a:buClr>
              <a:buSzPts val="1800"/>
            </a:pPr>
            <a:endParaRPr sz="1350" dirty="0">
              <a:solidFill>
                <a:schemeClr val="dk1"/>
              </a:solidFill>
            </a:endParaRPr>
          </a:p>
          <a:p>
            <a:pPr marL="342900"/>
            <a:endParaRPr sz="1350" dirty="0">
              <a:solidFill>
                <a:schemeClr val="dk1"/>
              </a:solidFill>
            </a:endParaRPr>
          </a:p>
        </p:txBody>
      </p:sp>
      <p:pic>
        <p:nvPicPr>
          <p:cNvPr id="152" name="Google Shape;152;g2d1ae720088_0_11"/>
          <p:cNvPicPr preferRelativeResize="0"/>
          <p:nvPr/>
        </p:nvPicPr>
        <p:blipFill>
          <a:blip r:embed="rId5">
            <a:alphaModFix/>
          </a:blip>
          <a:stretch>
            <a:fillRect/>
          </a:stretch>
        </p:blipFill>
        <p:spPr>
          <a:xfrm>
            <a:off x="7894294" y="4462500"/>
            <a:ext cx="1078706" cy="12715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9C33F-D3EE-87A8-9EBA-DA9305BFD2FA}"/>
              </a:ext>
            </a:extLst>
          </p:cNvPr>
          <p:cNvSpPr>
            <a:spLocks noGrp="1"/>
          </p:cNvSpPr>
          <p:nvPr>
            <p:ph type="ctrTitle"/>
          </p:nvPr>
        </p:nvSpPr>
        <p:spPr>
          <a:xfrm>
            <a:off x="629100" y="1889522"/>
            <a:ext cx="7552875" cy="783395"/>
          </a:xfrm>
        </p:spPr>
        <p:txBody>
          <a:bodyPr/>
          <a:lstStyle/>
          <a:p>
            <a:r>
              <a:rPr lang="de-CH" dirty="0"/>
              <a:t>Jetzt im Anschluss: </a:t>
            </a:r>
            <a:br>
              <a:rPr lang="de-CH" dirty="0"/>
            </a:br>
            <a:r>
              <a:rPr lang="de-CH" dirty="0" err="1"/>
              <a:t>Begrüssungsàpero</a:t>
            </a:r>
            <a:r>
              <a:rPr lang="de-CH" dirty="0"/>
              <a:t> an der Fakultät</a:t>
            </a:r>
          </a:p>
        </p:txBody>
      </p:sp>
      <p:sp>
        <p:nvSpPr>
          <p:cNvPr id="3" name="Untertitel 2">
            <a:extLst>
              <a:ext uri="{FF2B5EF4-FFF2-40B4-BE49-F238E27FC236}">
                <a16:creationId xmlns:a16="http://schemas.microsoft.com/office/drawing/2014/main" id="{E3E7DEE8-BBB1-7612-AF35-91C592246508}"/>
              </a:ext>
            </a:extLst>
          </p:cNvPr>
          <p:cNvSpPr>
            <a:spLocks noGrp="1"/>
          </p:cNvSpPr>
          <p:nvPr>
            <p:ph type="subTitle" idx="1"/>
          </p:nvPr>
        </p:nvSpPr>
        <p:spPr>
          <a:xfrm>
            <a:off x="5140942" y="3499384"/>
            <a:ext cx="3687831" cy="2184578"/>
          </a:xfrm>
        </p:spPr>
        <p:txBody>
          <a:bodyPr/>
          <a:lstStyle/>
          <a:p>
            <a:pPr marL="385763" indent="-214313">
              <a:buFont typeface="Wingdings" panose="05000000000000000000" pitchFamily="2" charset="2"/>
              <a:buChar char="è"/>
            </a:pPr>
            <a:r>
              <a:rPr lang="de-CH" sz="1500" dirty="0"/>
              <a:t>Missionsstrasse 64a (Im Innenhof)</a:t>
            </a:r>
          </a:p>
          <a:p>
            <a:pPr marL="385763" indent="-214313">
              <a:buFont typeface="Wingdings" panose="05000000000000000000" pitchFamily="2" charset="2"/>
              <a:buChar char="è"/>
            </a:pPr>
            <a:r>
              <a:rPr lang="de-CH" sz="1500" dirty="0"/>
              <a:t>Pizza, Snacks und Getränke</a:t>
            </a:r>
          </a:p>
          <a:p>
            <a:pPr marL="385763" indent="-214313">
              <a:buFont typeface="Wingdings" panose="05000000000000000000" pitchFamily="2" charset="2"/>
              <a:buChar char="è"/>
            </a:pPr>
            <a:r>
              <a:rPr lang="de-CH" sz="1500" dirty="0"/>
              <a:t>Infostände</a:t>
            </a:r>
          </a:p>
          <a:p>
            <a:pPr marL="385763" indent="-214313">
              <a:buFont typeface="Wingdings" panose="05000000000000000000" pitchFamily="2" charset="2"/>
              <a:buChar char="è"/>
            </a:pPr>
            <a:r>
              <a:rPr lang="de-CH" sz="1500" dirty="0"/>
              <a:t>Goodie-Bags</a:t>
            </a:r>
          </a:p>
          <a:p>
            <a:pPr marL="385763" indent="-214313">
              <a:buFont typeface="Wingdings" panose="05000000000000000000" pitchFamily="2" charset="2"/>
              <a:buChar char="è"/>
            </a:pPr>
            <a:r>
              <a:rPr lang="de-CH" sz="1500" dirty="0"/>
              <a:t>Fakultäts-Hoodies</a:t>
            </a:r>
          </a:p>
          <a:p>
            <a:pPr marL="385763" indent="-214313">
              <a:buFont typeface="Wingdings" panose="05000000000000000000" pitchFamily="2" charset="2"/>
              <a:buChar char="è"/>
            </a:pPr>
            <a:endParaRPr lang="de-CH" sz="1500" dirty="0"/>
          </a:p>
          <a:p>
            <a:pPr marL="385763" indent="-214313">
              <a:buFont typeface="Wingdings" panose="05000000000000000000" pitchFamily="2" charset="2"/>
              <a:buChar char="è"/>
            </a:pPr>
            <a:endParaRPr lang="de-CH" sz="1500" dirty="0"/>
          </a:p>
          <a:p>
            <a:pPr marL="171450"/>
            <a:r>
              <a:rPr lang="de-CH" sz="1500" dirty="0"/>
              <a:t>Kommt vorbei!!!</a:t>
            </a:r>
          </a:p>
        </p:txBody>
      </p:sp>
      <p:pic>
        <p:nvPicPr>
          <p:cNvPr id="5" name="Grafik 4">
            <a:extLst>
              <a:ext uri="{FF2B5EF4-FFF2-40B4-BE49-F238E27FC236}">
                <a16:creationId xmlns:a16="http://schemas.microsoft.com/office/drawing/2014/main" id="{59CD119F-B1F3-AEB1-09DC-4F6E8E72ACE1}"/>
              </a:ext>
            </a:extLst>
          </p:cNvPr>
          <p:cNvPicPr>
            <a:picLocks noChangeAspect="1"/>
          </p:cNvPicPr>
          <p:nvPr/>
        </p:nvPicPr>
        <p:blipFill>
          <a:blip r:embed="rId3"/>
          <a:srcRect r="11086"/>
          <a:stretch>
            <a:fillRect/>
          </a:stretch>
        </p:blipFill>
        <p:spPr>
          <a:xfrm>
            <a:off x="315228" y="3392904"/>
            <a:ext cx="4761397" cy="2254963"/>
          </a:xfrm>
          <a:prstGeom prst="rect">
            <a:avLst/>
          </a:prstGeom>
        </p:spPr>
      </p:pic>
    </p:spTree>
    <p:extLst>
      <p:ext uri="{BB962C8B-B14F-4D97-AF65-F5344CB8AC3E}">
        <p14:creationId xmlns:p14="http://schemas.microsoft.com/office/powerpoint/2010/main" val="2096485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FD76248-EEC8-9F91-4A1A-E4B3DA6B210C}"/>
              </a:ext>
            </a:extLst>
          </p:cNvPr>
          <p:cNvSpPr>
            <a:spLocks noGrp="1"/>
          </p:cNvSpPr>
          <p:nvPr>
            <p:ph type="ctrTitle"/>
          </p:nvPr>
        </p:nvSpPr>
        <p:spPr>
          <a:xfrm>
            <a:off x="629100" y="1889522"/>
            <a:ext cx="7784495" cy="783395"/>
          </a:xfrm>
        </p:spPr>
        <p:txBody>
          <a:bodyPr/>
          <a:lstStyle/>
          <a:p>
            <a:r>
              <a:rPr lang="de-CH" dirty="0"/>
              <a:t>Propädeutikum 2025-26 WhatsApp-Gruppe</a:t>
            </a:r>
          </a:p>
        </p:txBody>
      </p:sp>
      <p:pic>
        <p:nvPicPr>
          <p:cNvPr id="10" name="Grafik 9">
            <a:extLst>
              <a:ext uri="{FF2B5EF4-FFF2-40B4-BE49-F238E27FC236}">
                <a16:creationId xmlns:a16="http://schemas.microsoft.com/office/drawing/2014/main" id="{1C9A1637-4A69-D29A-A06B-E54C96CA8449}"/>
              </a:ext>
            </a:extLst>
          </p:cNvPr>
          <p:cNvPicPr>
            <a:picLocks noChangeAspect="1"/>
          </p:cNvPicPr>
          <p:nvPr/>
        </p:nvPicPr>
        <p:blipFill>
          <a:blip r:embed="rId3"/>
          <a:stretch>
            <a:fillRect/>
          </a:stretch>
        </p:blipFill>
        <p:spPr>
          <a:xfrm>
            <a:off x="3266114" y="2940094"/>
            <a:ext cx="2611772" cy="2489980"/>
          </a:xfrm>
          <a:prstGeom prst="rect">
            <a:avLst/>
          </a:prstGeom>
        </p:spPr>
      </p:pic>
      <p:pic>
        <p:nvPicPr>
          <p:cNvPr id="12" name="Grafik 11" descr="Ein Bild, das Text, Fahrzeug, Landfahrzeug, Person enthält.&#10;&#10;KI-generierte Inhalte können fehlerhaft sein.">
            <a:extLst>
              <a:ext uri="{FF2B5EF4-FFF2-40B4-BE49-F238E27FC236}">
                <a16:creationId xmlns:a16="http://schemas.microsoft.com/office/drawing/2014/main" id="{7A279EDA-B81E-BC95-69C7-800634AADA26}"/>
              </a:ext>
            </a:extLst>
          </p:cNvPr>
          <p:cNvPicPr>
            <a:picLocks noChangeAspect="1"/>
          </p:cNvPicPr>
          <p:nvPr/>
        </p:nvPicPr>
        <p:blipFill>
          <a:blip r:embed="rId4"/>
          <a:srcRect b="24919"/>
          <a:stretch>
            <a:fillRect/>
          </a:stretch>
        </p:blipFill>
        <p:spPr>
          <a:xfrm>
            <a:off x="6528564" y="3970651"/>
            <a:ext cx="2381793" cy="1788265"/>
          </a:xfrm>
          <a:prstGeom prst="rect">
            <a:avLst/>
          </a:prstGeom>
        </p:spPr>
      </p:pic>
      <p:sp>
        <p:nvSpPr>
          <p:cNvPr id="13" name="Textfeld 12">
            <a:extLst>
              <a:ext uri="{FF2B5EF4-FFF2-40B4-BE49-F238E27FC236}">
                <a16:creationId xmlns:a16="http://schemas.microsoft.com/office/drawing/2014/main" id="{97CC322B-AA84-4E76-6358-EE94B0675F5E}"/>
              </a:ext>
            </a:extLst>
          </p:cNvPr>
          <p:cNvSpPr txBox="1"/>
          <p:nvPr/>
        </p:nvSpPr>
        <p:spPr>
          <a:xfrm>
            <a:off x="6528565" y="5458833"/>
            <a:ext cx="2391647" cy="323165"/>
          </a:xfrm>
          <a:prstGeom prst="rect">
            <a:avLst/>
          </a:prstGeom>
          <a:noFill/>
        </p:spPr>
        <p:txBody>
          <a:bodyPr wrap="square" rtlCol="0">
            <a:spAutoFit/>
          </a:bodyPr>
          <a:lstStyle/>
          <a:p>
            <a:pPr algn="ctr"/>
            <a:r>
              <a:rPr lang="de-CH" sz="1500" b="1" dirty="0">
                <a:latin typeface="Aptos Black" panose="020F0502020204030204" pitchFamily="34" charset="0"/>
              </a:rPr>
              <a:t>KOMM IN DIE GRUPPE!!</a:t>
            </a:r>
          </a:p>
        </p:txBody>
      </p:sp>
    </p:spTree>
    <p:extLst>
      <p:ext uri="{BB962C8B-B14F-4D97-AF65-F5344CB8AC3E}">
        <p14:creationId xmlns:p14="http://schemas.microsoft.com/office/powerpoint/2010/main" val="3583730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a:t>Vielen Dank</a:t>
            </a:r>
            <a:br>
              <a:rPr lang="de-CH" dirty="0"/>
            </a:br>
            <a:r>
              <a:rPr lang="de-CH" b="0" dirty="0"/>
              <a:t>für Ihre Aufmerksamkeit.</a:t>
            </a:r>
          </a:p>
        </p:txBody>
      </p:sp>
    </p:spTree>
    <p:extLst>
      <p:ext uri="{BB962C8B-B14F-4D97-AF65-F5344CB8AC3E}">
        <p14:creationId xmlns:p14="http://schemas.microsoft.com/office/powerpoint/2010/main" val="69276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a:extLst>
              <a:ext uri="{FF2B5EF4-FFF2-40B4-BE49-F238E27FC236}">
                <a16:creationId xmlns:a16="http://schemas.microsoft.com/office/drawing/2014/main" id="{1C4931BF-91F3-C280-9D26-B3A28F0137AF}"/>
              </a:ext>
            </a:extLst>
          </p:cNvPr>
          <p:cNvSpPr>
            <a:spLocks noGrp="1"/>
          </p:cNvSpPr>
          <p:nvPr>
            <p:ph type="title"/>
          </p:nvPr>
        </p:nvSpPr>
        <p:spPr/>
        <p:txBody>
          <a:bodyPr/>
          <a:lstStyle/>
          <a:p>
            <a:r>
              <a:rPr lang="de-DE" altLang="de-DE" dirty="0">
                <a:ea typeface="ＭＳ Ｐゴシック" panose="020B0600070205080204" pitchFamily="34" charset="-128"/>
              </a:rPr>
              <a:t>Studiendekanat Fakultät für Psychologie</a:t>
            </a:r>
          </a:p>
        </p:txBody>
      </p:sp>
      <p:sp>
        <p:nvSpPr>
          <p:cNvPr id="23554" name="Inhaltsplatzhalter 2">
            <a:extLst>
              <a:ext uri="{FF2B5EF4-FFF2-40B4-BE49-F238E27FC236}">
                <a16:creationId xmlns:a16="http://schemas.microsoft.com/office/drawing/2014/main" id="{9E68EFB7-4FDC-C94A-0683-10F93027C137}"/>
              </a:ext>
            </a:extLst>
          </p:cNvPr>
          <p:cNvSpPr>
            <a:spLocks noGrp="1"/>
          </p:cNvSpPr>
          <p:nvPr>
            <p:ph idx="1"/>
          </p:nvPr>
        </p:nvSpPr>
        <p:spPr>
          <a:xfrm>
            <a:off x="431800" y="1052736"/>
            <a:ext cx="8280400" cy="5184775"/>
          </a:xfrm>
        </p:spPr>
        <p:txBody>
          <a:bodyPr/>
          <a:lstStyle/>
          <a:p>
            <a:pPr>
              <a:defRPr/>
            </a:pPr>
            <a:endParaRPr lang="de-DE" altLang="de-DE" b="1" dirty="0">
              <a:ea typeface="ＭＳ Ｐゴシック" panose="020B0600070205080204" pitchFamily="34" charset="-128"/>
            </a:endParaRPr>
          </a:p>
          <a:p>
            <a:pPr marL="285750" indent="-285750">
              <a:buFont typeface="Symbol" pitchFamily="2" charset="2"/>
              <a:buChar char="-"/>
              <a:defRPr/>
            </a:pPr>
            <a:r>
              <a:rPr lang="de-CH" dirty="0"/>
              <a:t>Der Studiendekan ist verantwortlich für die Angelegenheiten von Lehre und  Studium auf allen Stufen. Zu den Aufgaben des Studiendekans gehören die Leitung des Studiendekanats, die Leitung der Prüfungskommission, die Vertretung der Fakultät für Psychologie in den jeweiligen universitären Gremien und die Fragen der Zulassung zum Studium.</a:t>
            </a:r>
            <a:br>
              <a:rPr lang="de-CH" dirty="0"/>
            </a:br>
            <a:endParaRPr lang="de-DE" dirty="0"/>
          </a:p>
          <a:p>
            <a:pPr marL="285750" indent="-285750">
              <a:buFont typeface="Symbol" pitchFamily="2" charset="2"/>
              <a:buChar char="-"/>
              <a:defRPr/>
            </a:pPr>
            <a:r>
              <a:rPr lang="de-DE" altLang="de-DE" dirty="0">
                <a:ea typeface="ＭＳ Ｐゴシック" panose="020B0600070205080204" pitchFamily="34" charset="-128"/>
              </a:rPr>
              <a:t>Das Studiendekanat dient der Planung, Umsetzung und Weiterentwicklung der strategischen, organisatorischen und administrativen Prozesse von Studierenden und Dozierenden im Rahmen des Studiums an der Fakultät für Psychologie</a:t>
            </a:r>
            <a:br>
              <a:rPr lang="de-DE" altLang="de-DE" dirty="0">
                <a:ea typeface="ＭＳ Ｐゴシック" panose="020B0600070205080204" pitchFamily="34" charset="-128"/>
              </a:rPr>
            </a:br>
            <a:endParaRPr lang="de-DE" altLang="de-DE" dirty="0">
              <a:ea typeface="ＭＳ Ｐゴシック" panose="020B0600070205080204" pitchFamily="34" charset="-128"/>
            </a:endParaRPr>
          </a:p>
          <a:p>
            <a:pPr marL="285750" indent="-285750">
              <a:buFont typeface="Symbol" pitchFamily="2" charset="2"/>
              <a:buChar char="-"/>
              <a:defRPr/>
            </a:pPr>
            <a:r>
              <a:rPr lang="de-DE" altLang="de-DE" dirty="0">
                <a:ea typeface="ＭＳ Ｐゴシック" panose="020B0600070205080204" pitchFamily="34" charset="-128"/>
              </a:rPr>
              <a:t>Es ist ein Dienstleistungszentrum zur transparenten und effizienten Organisation für Studium und Lehre</a:t>
            </a:r>
            <a:br>
              <a:rPr lang="de-DE" altLang="de-DE" dirty="0">
                <a:ea typeface="ＭＳ Ｐゴシック" panose="020B0600070205080204" pitchFamily="34" charset="-128"/>
              </a:rPr>
            </a:br>
            <a:endParaRPr lang="de-DE" altLang="de-DE" dirty="0">
              <a:ea typeface="ＭＳ Ｐゴシック" panose="020B0600070205080204" pitchFamily="34" charset="-128"/>
            </a:endParaRPr>
          </a:p>
          <a:p>
            <a:pPr marL="285750" indent="-285750">
              <a:buFont typeface="Symbol" pitchFamily="2" charset="2"/>
              <a:buChar char="-"/>
              <a:defRPr/>
            </a:pPr>
            <a:r>
              <a:rPr lang="de-DE" altLang="de-DE" dirty="0">
                <a:ea typeface="ＭＳ Ｐゴシック" panose="020B0600070205080204" pitchFamily="34" charset="-128"/>
              </a:rPr>
              <a:t>Studierende und Mitarbeitende der Fakultät für Psychologie werden in diesen Belangen beraten</a:t>
            </a:r>
          </a:p>
          <a:p>
            <a:pPr>
              <a:defRPr/>
            </a:pPr>
            <a:endParaRPr lang="de-DE" altLang="de-DE" dirty="0">
              <a:ea typeface="ＭＳ Ｐゴシック" panose="020B0600070205080204" pitchFamily="34" charset="-128"/>
            </a:endParaRPr>
          </a:p>
          <a:p>
            <a:pPr>
              <a:buFontTx/>
              <a:buChar char="-"/>
              <a:defRPr/>
            </a:pPr>
            <a:endParaRPr lang="de-DE" altLang="de-DE" dirty="0">
              <a:ea typeface="ＭＳ Ｐゴシック" panose="020B0600070205080204" pitchFamily="34" charset="-128"/>
            </a:endParaRPr>
          </a:p>
          <a:p>
            <a:pPr>
              <a:buFontTx/>
              <a:buChar char="-"/>
              <a:defRPr/>
            </a:pPr>
            <a:endParaRPr lang="de-DE" altLang="de-DE" dirty="0">
              <a:ea typeface="ＭＳ Ｐゴシック" panose="020B0600070205080204" pitchFamily="34" charset="-128"/>
            </a:endParaRPr>
          </a:p>
          <a:p>
            <a:pPr>
              <a:defRPr/>
            </a:pPr>
            <a:endParaRPr lang="de-DE" altLang="de-DE" dirty="0">
              <a:ea typeface="ＭＳ Ｐゴシック" panose="020B0600070205080204" pitchFamily="34" charset="-128"/>
            </a:endParaRPr>
          </a:p>
          <a:p>
            <a:pPr>
              <a:defRPr/>
            </a:pPr>
            <a:endParaRPr lang="de-DE" altLang="de-DE" dirty="0">
              <a:ea typeface="ＭＳ Ｐゴシック" panose="020B0600070205080204" pitchFamily="34" charset="-128"/>
            </a:endParaRPr>
          </a:p>
          <a:p>
            <a:pPr>
              <a:defRPr/>
            </a:pPr>
            <a:endParaRPr lang="de-DE" altLang="de-DE" dirty="0">
              <a:ea typeface="ＭＳ Ｐゴシック" panose="020B0600070205080204" pitchFamily="34" charset="-128"/>
            </a:endParaRPr>
          </a:p>
        </p:txBody>
      </p:sp>
      <p:sp>
        <p:nvSpPr>
          <p:cNvPr id="18435" name="Fußzeilenplatzhalter 4">
            <a:extLst>
              <a:ext uri="{FF2B5EF4-FFF2-40B4-BE49-F238E27FC236}">
                <a16:creationId xmlns:a16="http://schemas.microsoft.com/office/drawing/2014/main" id="{F45FBA5E-0220-D602-1B29-BE395FF662B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
        <p:nvSpPr>
          <p:cNvPr id="18436" name="Foliennummernplatzhalter 5">
            <a:extLst>
              <a:ext uri="{FF2B5EF4-FFF2-40B4-BE49-F238E27FC236}">
                <a16:creationId xmlns:a16="http://schemas.microsoft.com/office/drawing/2014/main" id="{150A4054-3597-4420-6D5F-6410BBB6DF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225F2E-9402-2942-AF0D-6C23880AA153}" type="slidenum">
              <a:rPr lang="de-CH" altLang="de-DE" smtClean="0"/>
              <a:pPr/>
              <a:t>5</a:t>
            </a:fld>
            <a:endParaRPr lang="de-CH" altLang="de-DE"/>
          </a:p>
        </p:txBody>
      </p:sp>
      <p:sp>
        <p:nvSpPr>
          <p:cNvPr id="2" name="Datumsplatzhalter 3">
            <a:extLst>
              <a:ext uri="{FF2B5EF4-FFF2-40B4-BE49-F238E27FC236}">
                <a16:creationId xmlns:a16="http://schemas.microsoft.com/office/drawing/2014/main" id="{145811A6-0A5F-0B57-E821-03C696EBB54E}"/>
              </a:ext>
            </a:extLst>
          </p:cNvPr>
          <p:cNvSpPr>
            <a:spLocks noGrp="1"/>
          </p:cNvSpPr>
          <p:nvPr>
            <p:ph type="dt" sz="quarter" idx="10"/>
          </p:nvPr>
        </p:nvSpPr>
        <p:spPr>
          <a:xfrm>
            <a:off x="468313" y="6525344"/>
            <a:ext cx="2159000" cy="179388"/>
          </a:xfrm>
        </p:spPr>
        <p:txBody>
          <a:bodyPr/>
          <a:lstStyle/>
          <a:p>
            <a:pPr>
              <a:defRPr/>
            </a:pPr>
            <a:r>
              <a:rPr lang="de-CH" dirty="0"/>
              <a:t>Ihr Psychologiestudium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a:extLst>
              <a:ext uri="{FF2B5EF4-FFF2-40B4-BE49-F238E27FC236}">
                <a16:creationId xmlns:a16="http://schemas.microsoft.com/office/drawing/2014/main" id="{C1F15714-87CD-DCC4-5FA6-28CB72A5C4A1}"/>
              </a:ext>
            </a:extLst>
          </p:cNvPr>
          <p:cNvSpPr>
            <a:spLocks noGrp="1"/>
          </p:cNvSpPr>
          <p:nvPr>
            <p:ph type="title"/>
          </p:nvPr>
        </p:nvSpPr>
        <p:spPr/>
        <p:txBody>
          <a:bodyPr/>
          <a:lstStyle/>
          <a:p>
            <a:r>
              <a:rPr lang="de-DE" altLang="de-DE" dirty="0">
                <a:ea typeface="ＭＳ Ｐゴシック" panose="020B0600070205080204" pitchFamily="34" charset="-128"/>
              </a:rPr>
              <a:t>Studiendekanat Fakultät für Psychologie</a:t>
            </a:r>
          </a:p>
        </p:txBody>
      </p:sp>
      <p:sp>
        <p:nvSpPr>
          <p:cNvPr id="3" name="Inhaltsplatzhalter 2">
            <a:extLst>
              <a:ext uri="{FF2B5EF4-FFF2-40B4-BE49-F238E27FC236}">
                <a16:creationId xmlns:a16="http://schemas.microsoft.com/office/drawing/2014/main" id="{173D093D-9363-EC20-6C2C-F12E58D41C6D}"/>
              </a:ext>
            </a:extLst>
          </p:cNvPr>
          <p:cNvSpPr>
            <a:spLocks noGrp="1"/>
          </p:cNvSpPr>
          <p:nvPr>
            <p:ph idx="1"/>
          </p:nvPr>
        </p:nvSpPr>
        <p:spPr>
          <a:xfrm>
            <a:off x="431800" y="1376833"/>
            <a:ext cx="8280400" cy="4716463"/>
          </a:xfrm>
        </p:spPr>
        <p:txBody>
          <a:bodyPr/>
          <a:lstStyle/>
          <a:p>
            <a:pPr marL="0" indent="0">
              <a:defRPr/>
            </a:pPr>
            <a:r>
              <a:rPr lang="de-DE" b="1" dirty="0"/>
              <a:t>Fragen zum Studium</a:t>
            </a:r>
          </a:p>
          <a:p>
            <a:pPr marL="0" indent="0">
              <a:defRPr/>
            </a:pPr>
            <a:endParaRPr lang="de-DE" dirty="0"/>
          </a:p>
          <a:p>
            <a:pPr marL="285750" indent="-285750">
              <a:buFont typeface="Symbol" pitchFamily="2" charset="2"/>
              <a:buChar char="-"/>
              <a:defRPr/>
            </a:pPr>
            <a:r>
              <a:rPr lang="de-DE" dirty="0"/>
              <a:t>Standort, Missionsstr. 62, Hochparterre Raum 00.001</a:t>
            </a:r>
          </a:p>
          <a:p>
            <a:pPr marL="285750" indent="-285750">
              <a:buFont typeface="Symbol" pitchFamily="2" charset="2"/>
              <a:buChar char="-"/>
              <a:defRPr/>
            </a:pPr>
            <a:r>
              <a:rPr lang="de-DE" dirty="0" err="1"/>
              <a:t>Psychologie.unibas.ch</a:t>
            </a:r>
            <a:r>
              <a:rPr lang="de-DE" dirty="0"/>
              <a:t>/Fakultät/Leitung &amp; Organisation/Studiendekanat</a:t>
            </a:r>
          </a:p>
          <a:p>
            <a:pPr marL="0" indent="0">
              <a:defRPr/>
            </a:pPr>
            <a:endParaRPr lang="de-DE" dirty="0"/>
          </a:p>
          <a:p>
            <a:pPr marL="0" indent="0">
              <a:defRPr/>
            </a:pPr>
            <a:endParaRPr lang="de-DE" dirty="0"/>
          </a:p>
          <a:p>
            <a:pPr marL="285750" indent="-285750">
              <a:buFont typeface="Symbol" pitchFamily="2" charset="2"/>
              <a:buChar char="-"/>
              <a:defRPr/>
            </a:pPr>
            <a:r>
              <a:rPr lang="de-DE" b="1" dirty="0"/>
              <a:t>Telefonische Erreichbarkeit </a:t>
            </a:r>
            <a:r>
              <a:rPr lang="de-DE" dirty="0"/>
              <a:t>(Semester/Vorlesungsfreie Zeit)</a:t>
            </a:r>
          </a:p>
          <a:p>
            <a:pPr marL="0" indent="0">
              <a:defRPr/>
            </a:pPr>
            <a:endParaRPr lang="de-DE" dirty="0"/>
          </a:p>
          <a:p>
            <a:pPr marL="285750" indent="-285750">
              <a:buFont typeface="Symbol" pitchFamily="2" charset="2"/>
              <a:buChar char="-"/>
              <a:defRPr/>
            </a:pPr>
            <a:r>
              <a:rPr lang="de-DE" b="1" dirty="0"/>
              <a:t>Wöchentliche Beratungen vor Ort </a:t>
            </a:r>
            <a:r>
              <a:rPr lang="de-DE" dirty="0"/>
              <a:t>(während des Semesters)</a:t>
            </a:r>
          </a:p>
          <a:p>
            <a:pPr lvl="3">
              <a:buFont typeface="Wingdings" pitchFamily="2" charset="2"/>
              <a:buChar char="Ø"/>
              <a:defRPr/>
            </a:pPr>
            <a:r>
              <a:rPr lang="de-DE" dirty="0"/>
              <a:t>Kreditpunkteadministration		</a:t>
            </a:r>
          </a:p>
          <a:p>
            <a:pPr lvl="3">
              <a:buFont typeface="Wingdings" pitchFamily="2" charset="2"/>
              <a:buChar char="Ø"/>
              <a:defRPr/>
            </a:pPr>
            <a:r>
              <a:rPr lang="de-DE" dirty="0"/>
              <a:t>Sprechstunde Bachelorstudium	</a:t>
            </a:r>
          </a:p>
          <a:p>
            <a:pPr lvl="3">
              <a:buFont typeface="Wingdings" pitchFamily="2" charset="2"/>
              <a:buChar char="Ø"/>
              <a:defRPr/>
            </a:pPr>
            <a:r>
              <a:rPr lang="de-DE" dirty="0"/>
              <a:t>Sprechstunde Masterstudium		</a:t>
            </a:r>
          </a:p>
          <a:p>
            <a:pPr lvl="3">
              <a:buFont typeface="Wingdings" pitchFamily="2" charset="2"/>
              <a:buChar char="Ø"/>
              <a:defRPr/>
            </a:pPr>
            <a:r>
              <a:rPr lang="de-DE" dirty="0"/>
              <a:t>In den Semesterferien Sprechstunden nach Vereinbarung</a:t>
            </a:r>
          </a:p>
          <a:p>
            <a:pPr>
              <a:defRPr/>
            </a:pPr>
            <a:endParaRPr lang="de-DE" dirty="0"/>
          </a:p>
          <a:p>
            <a:pPr marL="285750" indent="-285750" eaLnBrk="1" hangingPunct="1">
              <a:lnSpc>
                <a:spcPct val="80000"/>
              </a:lnSpc>
              <a:buFont typeface="Symbol" pitchFamily="2" charset="2"/>
              <a:buChar char="-"/>
              <a:defRPr/>
            </a:pPr>
            <a:r>
              <a:rPr lang="de-DE" altLang="de-DE" dirty="0">
                <a:ea typeface="ＭＳ Ｐゴシック" panose="020B0600070205080204" pitchFamily="34" charset="-128"/>
                <a:hlinkClick r:id="rId2"/>
              </a:rPr>
              <a:t>studiendekanat-psychologie@unibas.ch</a:t>
            </a:r>
            <a:endParaRPr lang="de-DE" altLang="de-DE" dirty="0">
              <a:ea typeface="ＭＳ Ｐゴシック" panose="020B0600070205080204" pitchFamily="34" charset="-128"/>
            </a:endParaRPr>
          </a:p>
          <a:p>
            <a:pPr marL="285750" indent="-285750" eaLnBrk="1" hangingPunct="1">
              <a:lnSpc>
                <a:spcPct val="80000"/>
              </a:lnSpc>
              <a:buFont typeface="Symbol" pitchFamily="2" charset="2"/>
              <a:buChar char="-"/>
              <a:defRPr/>
            </a:pPr>
            <a:endParaRPr lang="de-DE" altLang="de-DE" dirty="0">
              <a:ea typeface="ＭＳ Ｐゴシック" panose="020B0600070205080204" pitchFamily="34" charset="-128"/>
            </a:endParaRPr>
          </a:p>
          <a:p>
            <a:pPr marL="0" indent="0" eaLnBrk="1" hangingPunct="1">
              <a:lnSpc>
                <a:spcPct val="80000"/>
              </a:lnSpc>
              <a:defRPr/>
            </a:pPr>
            <a:endParaRPr lang="de-DE" altLang="de-DE" b="1" dirty="0">
              <a:ea typeface="ＭＳ Ｐゴシック" panose="020B0600070205080204" pitchFamily="34" charset="-128"/>
            </a:endParaRPr>
          </a:p>
          <a:p>
            <a:pPr>
              <a:defRPr/>
            </a:pPr>
            <a:endParaRPr lang="de-DE" dirty="0"/>
          </a:p>
          <a:p>
            <a:pPr>
              <a:defRPr/>
            </a:pPr>
            <a:endParaRPr lang="de-DE" dirty="0"/>
          </a:p>
          <a:p>
            <a:pPr>
              <a:defRPr/>
            </a:pPr>
            <a:endParaRPr lang="de-DE" dirty="0"/>
          </a:p>
          <a:p>
            <a:pPr>
              <a:defRPr/>
            </a:pPr>
            <a:endParaRPr lang="de-DE" dirty="0"/>
          </a:p>
        </p:txBody>
      </p:sp>
      <p:sp>
        <p:nvSpPr>
          <p:cNvPr id="22531" name="Fußzeilenplatzhalter 4">
            <a:extLst>
              <a:ext uri="{FF2B5EF4-FFF2-40B4-BE49-F238E27FC236}">
                <a16:creationId xmlns:a16="http://schemas.microsoft.com/office/drawing/2014/main" id="{AC79B5A6-2896-AE76-DF22-D7DA0564D5E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
        <p:nvSpPr>
          <p:cNvPr id="22532" name="Foliennummernplatzhalter 5">
            <a:extLst>
              <a:ext uri="{FF2B5EF4-FFF2-40B4-BE49-F238E27FC236}">
                <a16:creationId xmlns:a16="http://schemas.microsoft.com/office/drawing/2014/main" id="{FE90ED9A-3C8C-038F-84D1-7F23492BEC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158AD2-038A-0948-AC03-8F8F09DAB444}" type="slidenum">
              <a:rPr lang="de-CH" altLang="de-DE" smtClean="0"/>
              <a:pPr/>
              <a:t>6</a:t>
            </a:fld>
            <a:endParaRPr lang="de-CH" altLang="de-DE"/>
          </a:p>
        </p:txBody>
      </p:sp>
      <p:sp>
        <p:nvSpPr>
          <p:cNvPr id="2" name="Datumsplatzhalter 3">
            <a:extLst>
              <a:ext uri="{FF2B5EF4-FFF2-40B4-BE49-F238E27FC236}">
                <a16:creationId xmlns:a16="http://schemas.microsoft.com/office/drawing/2014/main" id="{06F7E040-465B-3A62-C8F0-44BC3189C6C1}"/>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a:extLst>
              <a:ext uri="{FF2B5EF4-FFF2-40B4-BE49-F238E27FC236}">
                <a16:creationId xmlns:a16="http://schemas.microsoft.com/office/drawing/2014/main" id="{C1F15714-87CD-DCC4-5FA6-28CB72A5C4A1}"/>
              </a:ext>
            </a:extLst>
          </p:cNvPr>
          <p:cNvSpPr>
            <a:spLocks noGrp="1"/>
          </p:cNvSpPr>
          <p:nvPr>
            <p:ph type="title"/>
          </p:nvPr>
        </p:nvSpPr>
        <p:spPr/>
        <p:txBody>
          <a:bodyPr/>
          <a:lstStyle/>
          <a:p>
            <a:r>
              <a:rPr lang="de-DE" altLang="de-DE">
                <a:ea typeface="ＭＳ Ｐゴシック" panose="020B0600070205080204" pitchFamily="34" charset="-128"/>
              </a:rPr>
              <a:t>Studiendekanat Fakultät für Psychologie</a:t>
            </a:r>
          </a:p>
        </p:txBody>
      </p:sp>
      <p:sp>
        <p:nvSpPr>
          <p:cNvPr id="3" name="Inhaltsplatzhalter 2">
            <a:extLst>
              <a:ext uri="{FF2B5EF4-FFF2-40B4-BE49-F238E27FC236}">
                <a16:creationId xmlns:a16="http://schemas.microsoft.com/office/drawing/2014/main" id="{173D093D-9363-EC20-6C2C-F12E58D41C6D}"/>
              </a:ext>
            </a:extLst>
          </p:cNvPr>
          <p:cNvSpPr>
            <a:spLocks noGrp="1"/>
          </p:cNvSpPr>
          <p:nvPr>
            <p:ph idx="1"/>
          </p:nvPr>
        </p:nvSpPr>
        <p:spPr>
          <a:xfrm>
            <a:off x="431800" y="873125"/>
            <a:ext cx="8280400" cy="4716463"/>
          </a:xfrm>
        </p:spPr>
        <p:txBody>
          <a:bodyPr/>
          <a:lstStyle/>
          <a:p>
            <a:pPr marL="0" indent="0" eaLnBrk="1" hangingPunct="1">
              <a:lnSpc>
                <a:spcPct val="80000"/>
              </a:lnSpc>
              <a:defRPr/>
            </a:pPr>
            <a:endParaRPr lang="de-DE" altLang="de-DE" dirty="0">
              <a:ea typeface="ＭＳ Ｐゴシック" panose="020B0600070205080204" pitchFamily="34" charset="-128"/>
            </a:endParaRPr>
          </a:p>
          <a:p>
            <a:pPr marL="0" indent="0" eaLnBrk="1" hangingPunct="1">
              <a:lnSpc>
                <a:spcPct val="80000"/>
              </a:lnSpc>
              <a:defRPr/>
            </a:pPr>
            <a:endParaRPr lang="de-DE" altLang="de-DE" b="1" dirty="0">
              <a:ea typeface="ＭＳ Ｐゴシック" panose="020B0600070205080204" pitchFamily="34" charset="-128"/>
            </a:endParaRPr>
          </a:p>
          <a:p>
            <a:pPr marL="0" indent="0" eaLnBrk="1" hangingPunct="1">
              <a:lnSpc>
                <a:spcPct val="80000"/>
              </a:lnSpc>
              <a:defRPr/>
            </a:pPr>
            <a:r>
              <a:rPr lang="de-DE" altLang="de-DE" b="1" dirty="0">
                <a:ea typeface="ＭＳ Ｐゴシック" panose="020B0600070205080204" pitchFamily="34" charset="-128"/>
              </a:rPr>
              <a:t>Einreichung von Unterlagen beim Studiendekanat digital – als ein PDF Dokument</a:t>
            </a:r>
          </a:p>
          <a:p>
            <a:pPr marL="0" indent="0" eaLnBrk="1" hangingPunct="1">
              <a:lnSpc>
                <a:spcPct val="80000"/>
              </a:lnSpc>
              <a:defRPr/>
            </a:pPr>
            <a:endParaRPr lang="de-DE" altLang="de-DE" dirty="0">
              <a:ea typeface="ＭＳ Ｐゴシック" panose="020B0600070205080204" pitchFamily="34" charset="-128"/>
            </a:endParaRPr>
          </a:p>
          <a:p>
            <a:pPr marL="285750" indent="-285750" eaLnBrk="1" hangingPunct="1">
              <a:lnSpc>
                <a:spcPts val="2160"/>
              </a:lnSpc>
              <a:buFont typeface="Symbol" pitchFamily="2" charset="2"/>
              <a:buChar char="-"/>
              <a:defRPr/>
            </a:pPr>
            <a:r>
              <a:rPr lang="de-DE" altLang="de-DE" dirty="0">
                <a:ea typeface="ＭＳ Ｐゴシック" panose="020B0600070205080204" pitchFamily="34" charset="-128"/>
              </a:rPr>
              <a:t>Praktikumsbericht und –</a:t>
            </a:r>
            <a:r>
              <a:rPr lang="de-DE" altLang="de-DE" dirty="0" err="1">
                <a:ea typeface="ＭＳ Ｐゴシック" panose="020B0600070205080204" pitchFamily="34" charset="-128"/>
              </a:rPr>
              <a:t>bestätigung</a:t>
            </a:r>
            <a:r>
              <a:rPr lang="de-DE" altLang="de-DE" dirty="0">
                <a:ea typeface="ＭＳ Ｐゴシック" panose="020B0600070205080204" pitchFamily="34" charset="-128"/>
              </a:rPr>
              <a:t> (Vorlagen auf der Webseite)</a:t>
            </a:r>
          </a:p>
          <a:p>
            <a:pPr marL="285750" indent="-285750" eaLnBrk="1" hangingPunct="1">
              <a:lnSpc>
                <a:spcPts val="2160"/>
              </a:lnSpc>
              <a:buFont typeface="Symbol" pitchFamily="2" charset="2"/>
              <a:buChar char="-"/>
              <a:defRPr/>
            </a:pPr>
            <a:endParaRPr lang="de-DE" altLang="de-DE" dirty="0">
              <a:ea typeface="ＭＳ Ｐゴシック" panose="020B0600070205080204" pitchFamily="34" charset="-128"/>
            </a:endParaRPr>
          </a:p>
          <a:p>
            <a:pPr marL="285750" indent="-285750" eaLnBrk="1" hangingPunct="1">
              <a:lnSpc>
                <a:spcPts val="2160"/>
              </a:lnSpc>
              <a:buFont typeface="Symbol" pitchFamily="2" charset="2"/>
              <a:buChar char="-"/>
              <a:defRPr/>
            </a:pPr>
            <a:r>
              <a:rPr lang="de-DE" altLang="de-DE" dirty="0">
                <a:ea typeface="ＭＳ Ｐゴシック" panose="020B0600070205080204" pitchFamily="34" charset="-128"/>
              </a:rPr>
              <a:t>Mitteilung zur Verlängerung des Abgabetermins der Bachelorarbeit</a:t>
            </a:r>
          </a:p>
          <a:p>
            <a:pPr marL="0" indent="0" eaLnBrk="1" hangingPunct="1">
              <a:lnSpc>
                <a:spcPts val="2160"/>
              </a:lnSpc>
              <a:defRPr/>
            </a:pPr>
            <a:endParaRPr lang="de-DE" altLang="de-DE" dirty="0">
              <a:ea typeface="ＭＳ Ｐゴシック" panose="020B0600070205080204" pitchFamily="34" charset="-128"/>
            </a:endParaRPr>
          </a:p>
          <a:p>
            <a:pPr marL="285750" indent="-285750" eaLnBrk="1" hangingPunct="1">
              <a:lnSpc>
                <a:spcPts val="2160"/>
              </a:lnSpc>
              <a:buFont typeface="Symbol" pitchFamily="2" charset="2"/>
              <a:buChar char="-"/>
              <a:defRPr/>
            </a:pPr>
            <a:r>
              <a:rPr lang="de-DE" altLang="de-DE" dirty="0">
                <a:ea typeface="ＭＳ Ｐゴシック" panose="020B0600070205080204" pitchFamily="34" charset="-128"/>
              </a:rPr>
              <a:t>Bachelorarbeit (Prozess auf der Website, Fristen Abgabe/Kontaktaufnahme)</a:t>
            </a:r>
          </a:p>
          <a:p>
            <a:pPr marL="0" indent="0" eaLnBrk="1" hangingPunct="1">
              <a:lnSpc>
                <a:spcPts val="2160"/>
              </a:lnSpc>
              <a:defRPr/>
            </a:pPr>
            <a:endParaRPr lang="de-DE" altLang="de-DE" dirty="0">
              <a:ea typeface="ＭＳ Ｐゴシック" panose="020B0600070205080204" pitchFamily="34" charset="-128"/>
            </a:endParaRPr>
          </a:p>
          <a:p>
            <a:pPr marL="285750" indent="-285750" eaLnBrk="1" hangingPunct="1">
              <a:lnSpc>
                <a:spcPts val="2160"/>
              </a:lnSpc>
              <a:buFont typeface="Symbol" pitchFamily="2" charset="2"/>
              <a:buChar char="-"/>
              <a:defRPr/>
            </a:pPr>
            <a:r>
              <a:rPr lang="de-DE" altLang="de-DE" dirty="0">
                <a:ea typeface="ＭＳ Ｐゴシック" panose="020B0600070205080204" pitchFamily="34" charset="-128"/>
              </a:rPr>
              <a:t>Antrag auf </a:t>
            </a:r>
            <a:r>
              <a:rPr lang="de-DE" altLang="de-DE" dirty="0" err="1">
                <a:ea typeface="ＭＳ Ｐゴシック" panose="020B0600070205080204" pitchFamily="34" charset="-128"/>
              </a:rPr>
              <a:t>Studiengangsabschluss</a:t>
            </a:r>
            <a:r>
              <a:rPr lang="de-DE" altLang="de-DE" dirty="0">
                <a:ea typeface="ＭＳ Ｐゴシック" panose="020B0600070205080204" pitchFamily="34" charset="-128"/>
              </a:rPr>
              <a:t> (proaktiv, Webformular, Fristen)</a:t>
            </a:r>
            <a:br>
              <a:rPr lang="de-DE" altLang="de-DE" dirty="0">
                <a:ea typeface="ＭＳ Ｐゴシック" panose="020B0600070205080204" pitchFamily="34" charset="-128"/>
              </a:rPr>
            </a:br>
            <a:endParaRPr lang="de-DE" altLang="de-DE" dirty="0">
              <a:ea typeface="ＭＳ Ｐゴシック" panose="020B0600070205080204" pitchFamily="34" charset="-128"/>
            </a:endParaRPr>
          </a:p>
          <a:p>
            <a:pPr>
              <a:defRPr/>
            </a:pPr>
            <a:endParaRPr lang="de-DE" dirty="0"/>
          </a:p>
          <a:p>
            <a:pPr>
              <a:defRPr/>
            </a:pPr>
            <a:endParaRPr lang="de-DE" dirty="0"/>
          </a:p>
          <a:p>
            <a:pPr>
              <a:defRPr/>
            </a:pPr>
            <a:endParaRPr lang="de-DE" dirty="0"/>
          </a:p>
          <a:p>
            <a:pPr>
              <a:defRPr/>
            </a:pPr>
            <a:endParaRPr lang="de-DE" dirty="0"/>
          </a:p>
        </p:txBody>
      </p:sp>
      <p:sp>
        <p:nvSpPr>
          <p:cNvPr id="22531" name="Fußzeilenplatzhalter 4">
            <a:extLst>
              <a:ext uri="{FF2B5EF4-FFF2-40B4-BE49-F238E27FC236}">
                <a16:creationId xmlns:a16="http://schemas.microsoft.com/office/drawing/2014/main" id="{AC79B5A6-2896-AE76-DF22-D7DA0564D5E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sp>
        <p:nvSpPr>
          <p:cNvPr id="22532" name="Foliennummernplatzhalter 5">
            <a:extLst>
              <a:ext uri="{FF2B5EF4-FFF2-40B4-BE49-F238E27FC236}">
                <a16:creationId xmlns:a16="http://schemas.microsoft.com/office/drawing/2014/main" id="{FE90ED9A-3C8C-038F-84D1-7F23492BEC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158AD2-038A-0948-AC03-8F8F09DAB444}" type="slidenum">
              <a:rPr lang="de-CH" altLang="de-DE" smtClean="0"/>
              <a:pPr/>
              <a:t>7</a:t>
            </a:fld>
            <a:endParaRPr lang="de-CH" altLang="de-DE"/>
          </a:p>
        </p:txBody>
      </p:sp>
      <p:sp>
        <p:nvSpPr>
          <p:cNvPr id="4" name="Datumsplatzhalter 3">
            <a:extLst>
              <a:ext uri="{FF2B5EF4-FFF2-40B4-BE49-F238E27FC236}">
                <a16:creationId xmlns:a16="http://schemas.microsoft.com/office/drawing/2014/main" id="{2F13624A-02C4-7F6D-DBC4-C8D5616FAFC9}"/>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Tree>
    <p:extLst>
      <p:ext uri="{BB962C8B-B14F-4D97-AF65-F5344CB8AC3E}">
        <p14:creationId xmlns:p14="http://schemas.microsoft.com/office/powerpoint/2010/main" val="222691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ea typeface="ＭＳ Ｐゴシック" panose="020B0600070205080204" pitchFamily="34" charset="-128"/>
              </a:rPr>
              <a:t>Prüfungskommission Fakultät für Psychologie</a:t>
            </a:r>
            <a:endParaRPr lang="de-CH" dirty="0"/>
          </a:p>
        </p:txBody>
      </p:sp>
      <p:sp>
        <p:nvSpPr>
          <p:cNvPr id="3" name="Inhaltsplatzhalter 2"/>
          <p:cNvSpPr>
            <a:spLocks noGrp="1"/>
          </p:cNvSpPr>
          <p:nvPr>
            <p:ph idx="1"/>
          </p:nvPr>
        </p:nvSpPr>
        <p:spPr/>
        <p:txBody>
          <a:bodyPr/>
          <a:lstStyle/>
          <a:p>
            <a:pPr>
              <a:defRPr/>
            </a:pPr>
            <a:r>
              <a:rPr lang="de-DE" altLang="de-DE" b="1" dirty="0">
                <a:ea typeface="ＭＳ Ｐゴシック" charset="-128"/>
              </a:rPr>
              <a:t>Prüfungskommission             </a:t>
            </a:r>
          </a:p>
          <a:p>
            <a:pPr>
              <a:defRPr/>
            </a:pPr>
            <a:r>
              <a:rPr lang="de-DE" altLang="de-DE" dirty="0">
                <a:ea typeface="ＭＳ Ｐゴシック" charset="-128"/>
              </a:rPr>
              <a:t>			https://psychologie.unibas.ch/de/fakultaet/leitung-				</a:t>
            </a:r>
            <a:r>
              <a:rPr lang="de-DE" altLang="de-DE" dirty="0" err="1">
                <a:ea typeface="ＭＳ Ｐゴシック" charset="-128"/>
              </a:rPr>
              <a:t>organisation</a:t>
            </a:r>
            <a:r>
              <a:rPr lang="de-DE" altLang="de-DE" dirty="0">
                <a:ea typeface="ＭＳ Ｐゴシック" charset="-128"/>
              </a:rPr>
              <a:t>/pruefungskommission-1162/</a:t>
            </a:r>
          </a:p>
          <a:p>
            <a:pPr>
              <a:defRPr/>
            </a:pPr>
            <a:r>
              <a:rPr lang="de-DE" altLang="de-DE" b="1" dirty="0">
                <a:ea typeface="ＭＳ Ｐゴシック" charset="-128"/>
              </a:rPr>
              <a:t>			</a:t>
            </a:r>
            <a:r>
              <a:rPr lang="de-DE" altLang="de-DE" dirty="0" err="1">
                <a:ea typeface="ＭＳ Ｐゴシック" charset="-128"/>
              </a:rPr>
              <a:t>pruefungskommission-psychologie@unibas.ch</a:t>
            </a:r>
            <a:endParaRPr lang="de-DE" altLang="de-DE" dirty="0">
              <a:ea typeface="ＭＳ Ｐゴシック" charset="-128"/>
            </a:endParaRPr>
          </a:p>
          <a:p>
            <a:pPr>
              <a:defRPr/>
            </a:pPr>
            <a:endParaRPr lang="de-DE" altLang="de-DE" b="1" dirty="0">
              <a:ea typeface="ＭＳ Ｐゴシック" charset="-128"/>
            </a:endParaRPr>
          </a:p>
          <a:p>
            <a:pPr marL="0" lvl="1" indent="0">
              <a:buNone/>
            </a:pPr>
            <a:r>
              <a:rPr lang="de-DE" altLang="de-DE" b="1" dirty="0">
                <a:ea typeface="ＭＳ Ｐゴシック" panose="020B0600070205080204" pitchFamily="34" charset="-128"/>
              </a:rPr>
              <a:t>Wann stelle ich einen Antrag an die Prüfungskommission?</a:t>
            </a:r>
          </a:p>
          <a:p>
            <a:pPr>
              <a:buFont typeface="Symbol" pitchFamily="2" charset="2"/>
              <a:buChar char="-"/>
            </a:pPr>
            <a:endParaRPr lang="de-DE" altLang="de-DE" dirty="0">
              <a:ea typeface="ＭＳ Ｐゴシック" panose="020B0600070205080204" pitchFamily="34" charset="-128"/>
            </a:endParaRPr>
          </a:p>
          <a:p>
            <a:r>
              <a:rPr lang="de-DE" altLang="de-DE" dirty="0">
                <a:ea typeface="ＭＳ Ｐゴシック" panose="020B0600070205080204" pitchFamily="34" charset="-128"/>
              </a:rPr>
              <a:t>Es kann vorkommen, dass Sie Anliegen haben, die nicht den Regeln der</a:t>
            </a:r>
          </a:p>
          <a:p>
            <a:r>
              <a:rPr lang="de-DE" altLang="de-DE" dirty="0">
                <a:ea typeface="ＭＳ Ｐゴシック" panose="020B0600070205080204" pitchFamily="34" charset="-128"/>
              </a:rPr>
              <a:t>Studienordnung entsprechen (z.B. Antrag auf Abmeldung von einer Propädeutischen Prüfung nach Ablauf der Belegfrist, Anerkennung extern erworbener KP) </a:t>
            </a:r>
          </a:p>
          <a:p>
            <a:endParaRPr lang="de-DE" altLang="de-DE" dirty="0">
              <a:ea typeface="ＭＳ Ｐゴシック" panose="020B0600070205080204" pitchFamily="34" charset="-128"/>
            </a:endParaRPr>
          </a:p>
          <a:p>
            <a:r>
              <a:rPr lang="de-DE" altLang="de-DE" b="1" dirty="0">
                <a:ea typeface="ＭＳ Ｐゴシック" panose="020B0600070205080204" pitchFamily="34" charset="-128"/>
              </a:rPr>
              <a:t>Wie stelle ich diesen Antrag? </a:t>
            </a:r>
          </a:p>
          <a:p>
            <a:pPr lvl="2"/>
            <a:r>
              <a:rPr lang="de-DE" altLang="de-DE" dirty="0">
                <a:ea typeface="ＭＳ Ｐゴシック" panose="020B0600070205080204" pitchFamily="34" charset="-128"/>
              </a:rPr>
              <a:t>Schriftlicher Form (Datum, Absender, Matrikelnummer, Unterschrift)</a:t>
            </a:r>
          </a:p>
          <a:p>
            <a:pPr lvl="2"/>
            <a:r>
              <a:rPr lang="de-DE" altLang="de-DE" dirty="0">
                <a:ea typeface="ＭＳ Ｐゴシック" panose="020B0600070205080204" pitchFamily="34" charset="-128"/>
              </a:rPr>
              <a:t>Anliegen, kurze sachliche Begründung und evtl. Beilagen</a:t>
            </a:r>
          </a:p>
          <a:p>
            <a:pPr lvl="2"/>
            <a:r>
              <a:rPr lang="de-DE" altLang="de-DE" dirty="0">
                <a:ea typeface="ＭＳ Ｐゴシック" panose="020B0600070205080204" pitchFamily="34" charset="-128"/>
              </a:rPr>
              <a:t>Der Antrag digital als </a:t>
            </a:r>
            <a:r>
              <a:rPr lang="de-DE" altLang="de-DE" b="1" dirty="0">
                <a:ea typeface="ＭＳ Ｐゴシック" panose="020B0600070205080204" pitchFamily="34" charset="-128"/>
              </a:rPr>
              <a:t>EIN PDF </a:t>
            </a:r>
            <a:r>
              <a:rPr lang="de-DE" altLang="de-DE" dirty="0">
                <a:ea typeface="ＭＳ Ｐゴシック" panose="020B0600070205080204" pitchFamily="34" charset="-128"/>
              </a:rPr>
              <a:t>senden</a:t>
            </a:r>
            <a:r>
              <a:rPr lang="de-DE" altLang="de-DE" b="1" dirty="0">
                <a:ea typeface="ＭＳ Ｐゴシック" panose="020B0600070205080204" pitchFamily="34" charset="-128"/>
              </a:rPr>
              <a:t> </a:t>
            </a:r>
            <a:r>
              <a:rPr lang="de-DE" altLang="de-DE" dirty="0">
                <a:ea typeface="ＭＳ Ｐゴシック" panose="020B0600070205080204" pitchFamily="34" charset="-128"/>
              </a:rPr>
              <a:t>an:</a:t>
            </a:r>
            <a:br>
              <a:rPr lang="de-DE" altLang="de-DE" dirty="0">
                <a:ea typeface="ＭＳ Ｐゴシック" panose="020B0600070205080204" pitchFamily="34" charset="-128"/>
              </a:rPr>
            </a:br>
            <a:r>
              <a:rPr lang="de-DE" altLang="de-DE" dirty="0">
                <a:ea typeface="ＭＳ Ｐゴシック" panose="020B0600070205080204" pitchFamily="34" charset="-128"/>
              </a:rPr>
              <a:t> </a:t>
            </a:r>
          </a:p>
          <a:p>
            <a:pPr>
              <a:defRPr/>
            </a:pPr>
            <a:r>
              <a:rPr lang="de-DE" altLang="de-DE" dirty="0">
                <a:ea typeface="ＭＳ Ｐゴシック" charset="-128"/>
              </a:rPr>
              <a:t>	</a:t>
            </a:r>
          </a:p>
        </p:txBody>
      </p:sp>
      <p:sp>
        <p:nvSpPr>
          <p:cNvPr id="10" name="Foliennummernplatzhalter 9"/>
          <p:cNvSpPr>
            <a:spLocks noGrp="1"/>
          </p:cNvSpPr>
          <p:nvPr>
            <p:ph type="sldNum" sz="quarter" idx="12"/>
          </p:nvPr>
        </p:nvSpPr>
        <p:spPr/>
        <p:txBody>
          <a:bodyPr/>
          <a:lstStyle/>
          <a:p>
            <a:fld id="{B3811826-9277-4232-A2B5-17D05DFC7392}" type="slidenum">
              <a:rPr lang="de-CH" smtClean="0"/>
              <a:pPr/>
              <a:t>8</a:t>
            </a:fld>
            <a:endParaRPr lang="de-CH" dirty="0"/>
          </a:p>
        </p:txBody>
      </p:sp>
      <p:sp>
        <p:nvSpPr>
          <p:cNvPr id="6" name="Datumsplatzhalter 3">
            <a:extLst>
              <a:ext uri="{FF2B5EF4-FFF2-40B4-BE49-F238E27FC236}">
                <a16:creationId xmlns:a16="http://schemas.microsoft.com/office/drawing/2014/main" id="{9C0A27E1-B652-A24D-A1B8-95E410CF0379}"/>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DD400B46-90E0-DA47-AC27-A5AF19B011AA}"/>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pic>
        <p:nvPicPr>
          <p:cNvPr id="8" name="Grafik 7">
            <a:extLst>
              <a:ext uri="{FF2B5EF4-FFF2-40B4-BE49-F238E27FC236}">
                <a16:creationId xmlns:a16="http://schemas.microsoft.com/office/drawing/2014/main" id="{197453B0-06B5-CE44-8B54-365B0DA66A38}"/>
              </a:ext>
            </a:extLst>
          </p:cNvPr>
          <p:cNvPicPr>
            <a:picLocks noChangeAspect="1"/>
          </p:cNvPicPr>
          <p:nvPr/>
        </p:nvPicPr>
        <p:blipFill>
          <a:blip r:embed="rId2"/>
          <a:stretch>
            <a:fillRect/>
          </a:stretch>
        </p:blipFill>
        <p:spPr>
          <a:xfrm>
            <a:off x="1548199" y="2348880"/>
            <a:ext cx="360040" cy="360040"/>
          </a:xfrm>
          <a:prstGeom prst="rect">
            <a:avLst/>
          </a:prstGeom>
        </p:spPr>
      </p:pic>
      <p:pic>
        <p:nvPicPr>
          <p:cNvPr id="9" name="Grafik 8">
            <a:extLst>
              <a:ext uri="{FF2B5EF4-FFF2-40B4-BE49-F238E27FC236}">
                <a16:creationId xmlns:a16="http://schemas.microsoft.com/office/drawing/2014/main" id="{2021CBDA-0324-BA45-8C85-41287782E68C}"/>
              </a:ext>
            </a:extLst>
          </p:cNvPr>
          <p:cNvPicPr>
            <a:picLocks noChangeAspect="1"/>
          </p:cNvPicPr>
          <p:nvPr/>
        </p:nvPicPr>
        <p:blipFill>
          <a:blip r:embed="rId3"/>
          <a:stretch>
            <a:fillRect/>
          </a:stretch>
        </p:blipFill>
        <p:spPr>
          <a:xfrm>
            <a:off x="1547813" y="1860092"/>
            <a:ext cx="401464" cy="401464"/>
          </a:xfrm>
          <a:prstGeom prst="rect">
            <a:avLst/>
          </a:prstGeom>
        </p:spPr>
      </p:pic>
    </p:spTree>
    <p:extLst>
      <p:ext uri="{BB962C8B-B14F-4D97-AF65-F5344CB8AC3E}">
        <p14:creationId xmlns:p14="http://schemas.microsoft.com/office/powerpoint/2010/main" val="967120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ea typeface="ＭＳ Ｐゴシック" panose="020B0600070205080204" pitchFamily="34" charset="-128"/>
              </a:rPr>
              <a:t>IT-Support</a:t>
            </a:r>
            <a:br>
              <a:rPr lang="de-DE" altLang="de-DE" dirty="0">
                <a:ea typeface="ＭＳ Ｐゴシック" panose="020B0600070205080204" pitchFamily="34" charset="-128"/>
              </a:rPr>
            </a:br>
            <a:br>
              <a:rPr lang="de-DE" altLang="de-DE" dirty="0">
                <a:ea typeface="ＭＳ Ｐゴシック" panose="020B0600070205080204" pitchFamily="34" charset="-128"/>
              </a:rPr>
            </a:br>
            <a:endParaRPr lang="de-CH" dirty="0"/>
          </a:p>
        </p:txBody>
      </p:sp>
      <p:sp>
        <p:nvSpPr>
          <p:cNvPr id="3" name="Inhaltsplatzhalter 2"/>
          <p:cNvSpPr>
            <a:spLocks noGrp="1"/>
          </p:cNvSpPr>
          <p:nvPr>
            <p:ph idx="1"/>
          </p:nvPr>
        </p:nvSpPr>
        <p:spPr>
          <a:xfrm>
            <a:off x="432000" y="1196752"/>
            <a:ext cx="8280200" cy="4716462"/>
          </a:xfrm>
        </p:spPr>
        <p:txBody>
          <a:bodyPr/>
          <a:lstStyle/>
          <a:p>
            <a:pPr>
              <a:defRPr/>
            </a:pPr>
            <a:endParaRPr lang="de-DE" altLang="de-DE" b="1" dirty="0">
              <a:ea typeface="ＭＳ Ｐゴシック" charset="-128"/>
            </a:endParaRPr>
          </a:p>
          <a:p>
            <a:r>
              <a:rPr lang="de-DE" altLang="de-DE" b="1" dirty="0">
                <a:ea typeface="ＭＳ Ｐゴシック" panose="020B0600070205080204" pitchFamily="34" charset="-128"/>
              </a:rPr>
              <a:t>IT-Support der Universität </a:t>
            </a:r>
            <a:r>
              <a:rPr lang="de-CH" b="1" dirty="0"/>
              <a:t>(universitätsübergreifend)</a:t>
            </a:r>
          </a:p>
          <a:p>
            <a:endParaRPr lang="de-CH" altLang="de-DE" b="1" dirty="0">
              <a:ea typeface="ＭＳ Ｐゴシック" panose="020B0600070205080204" pitchFamily="34" charset="-128"/>
            </a:endParaRPr>
          </a:p>
          <a:p>
            <a:pPr marL="285750" indent="-285750">
              <a:buFont typeface="Arial" panose="020B0604020202020204" pitchFamily="34" charset="0"/>
              <a:buChar char="•"/>
            </a:pPr>
            <a:r>
              <a:rPr lang="de-DE" altLang="de-DE" dirty="0">
                <a:ea typeface="ＭＳ Ｐゴシック" panose="020B0600070205080204" pitchFamily="34" charset="-128"/>
              </a:rPr>
              <a:t>Zuteilung der </a:t>
            </a:r>
            <a:r>
              <a:rPr lang="de-DE" altLang="de-DE" b="1" dirty="0">
                <a:ea typeface="ＭＳ Ｐゴシック" panose="020B0600070205080204" pitchFamily="34" charset="-128"/>
              </a:rPr>
              <a:t>@</a:t>
            </a:r>
            <a:r>
              <a:rPr lang="de-DE" altLang="de-DE" b="1" dirty="0" err="1">
                <a:ea typeface="ＭＳ Ｐゴシック" panose="020B0600070205080204" pitchFamily="34" charset="-128"/>
              </a:rPr>
              <a:t>stud.unibas.ch</a:t>
            </a:r>
            <a:r>
              <a:rPr lang="de-DE" altLang="de-DE" b="1" dirty="0">
                <a:ea typeface="ＭＳ Ｐゴシック" panose="020B0600070205080204" pitchFamily="34" charset="-128"/>
              </a:rPr>
              <a:t> </a:t>
            </a:r>
            <a:r>
              <a:rPr lang="de-DE" altLang="de-DE" dirty="0">
                <a:ea typeface="ＭＳ Ｐゴシック" panose="020B0600070205080204" pitchFamily="34" charset="-128"/>
              </a:rPr>
              <a:t>E-Mail Adresse</a:t>
            </a:r>
          </a:p>
          <a:p>
            <a:pPr marL="285750" indent="-285750">
              <a:buFont typeface="Arial" panose="020B0604020202020204" pitchFamily="34" charset="0"/>
              <a:buChar char="•"/>
            </a:pPr>
            <a:endParaRPr lang="de-DE" altLang="de-DE" dirty="0">
              <a:ea typeface="ＭＳ Ｐゴシック" panose="020B0600070205080204" pitchFamily="34" charset="-128"/>
            </a:endParaRPr>
          </a:p>
          <a:p>
            <a:pPr>
              <a:defRPr/>
            </a:pPr>
            <a:r>
              <a:rPr lang="de-DE" altLang="de-DE" dirty="0">
                <a:ea typeface="ＭＳ Ｐゴシック" panose="020B0600070205080204" pitchFamily="34" charset="-128"/>
              </a:rPr>
              <a:t>         </a:t>
            </a:r>
            <a:r>
              <a:rPr lang="de-CH" altLang="de-DE" b="1" dirty="0">
                <a:ea typeface="ＭＳ Ｐゴシック" panose="020B0600070205080204" pitchFamily="34" charset="-128"/>
              </a:rPr>
              <a:t>    </a:t>
            </a:r>
            <a:r>
              <a:rPr lang="de-DE" altLang="de-DE" dirty="0">
                <a:ea typeface="ＭＳ Ｐゴシック" panose="020B0600070205080204" pitchFamily="34" charset="-128"/>
              </a:rPr>
              <a:t>https://</a:t>
            </a:r>
            <a:r>
              <a:rPr lang="de-DE" altLang="de-DE" dirty="0" err="1">
                <a:ea typeface="ＭＳ Ｐゴシック" panose="020B0600070205080204" pitchFamily="34" charset="-128"/>
              </a:rPr>
              <a:t>its.unibas.ch</a:t>
            </a:r>
            <a:r>
              <a:rPr lang="de-DE" altLang="de-DE" dirty="0">
                <a:ea typeface="ＭＳ Ｐゴシック" panose="020B0600070205080204" pitchFamily="34" charset="-128"/>
              </a:rPr>
              <a:t>/de/</a:t>
            </a:r>
          </a:p>
          <a:p>
            <a:pPr>
              <a:defRPr/>
            </a:pPr>
            <a:endParaRPr lang="de-DE" altLang="de-DE" b="1" dirty="0">
              <a:ea typeface="ＭＳ Ｐゴシック" charset="-128"/>
            </a:endParaRPr>
          </a:p>
          <a:p>
            <a:pPr>
              <a:defRPr/>
            </a:pPr>
            <a:endParaRPr lang="de-DE" altLang="de-DE" b="1" dirty="0">
              <a:ea typeface="ＭＳ Ｐゴシック" charset="-128"/>
            </a:endParaRPr>
          </a:p>
          <a:p>
            <a:pPr>
              <a:defRPr/>
            </a:pPr>
            <a:endParaRPr lang="de-DE" altLang="de-DE" b="1" dirty="0">
              <a:ea typeface="ＭＳ Ｐゴシック" charset="-128"/>
            </a:endParaRPr>
          </a:p>
          <a:p>
            <a:pPr>
              <a:defRPr/>
            </a:pPr>
            <a:r>
              <a:rPr lang="de-DE" b="1" dirty="0">
                <a:ea typeface="ＭＳ Ｐゴシック" charset="-128"/>
              </a:rPr>
              <a:t>IT-Support, </a:t>
            </a:r>
            <a:r>
              <a:rPr lang="de-CH" b="1" dirty="0"/>
              <a:t>Fakultät für Psychologie</a:t>
            </a:r>
          </a:p>
          <a:p>
            <a:pPr>
              <a:defRPr/>
            </a:pPr>
            <a:endParaRPr lang="de-CH" b="1" dirty="0"/>
          </a:p>
          <a:p>
            <a:pPr>
              <a:defRPr/>
            </a:pPr>
            <a:r>
              <a:rPr lang="de-DE" altLang="de-DE" dirty="0">
                <a:ea typeface="ＭＳ Ｐゴシック" charset="-128"/>
              </a:rPr>
              <a:t>Zuständig für alle digitalen, webbasierten und technischen Belange für Forschung und Lehre</a:t>
            </a:r>
          </a:p>
          <a:p>
            <a:pPr>
              <a:defRPr/>
            </a:pPr>
            <a:endParaRPr lang="de-CH" b="1" dirty="0"/>
          </a:p>
          <a:p>
            <a:pPr>
              <a:defRPr/>
            </a:pPr>
            <a:r>
              <a:rPr lang="de-CH" altLang="de-DE" b="1" dirty="0"/>
              <a:t>              </a:t>
            </a:r>
            <a:r>
              <a:rPr lang="de-DE" altLang="de-DE" dirty="0">
                <a:ea typeface="ＭＳ Ｐゴシック" charset="-128"/>
                <a:hlinkClick r:id="rId2"/>
              </a:rPr>
              <a:t>It-support-psycho@unibas.ch</a:t>
            </a:r>
            <a:endParaRPr lang="de-DE" altLang="de-DE" dirty="0">
              <a:ea typeface="ＭＳ Ｐゴシック" charset="-128"/>
            </a:endParaRPr>
          </a:p>
          <a:p>
            <a:pPr>
              <a:defRPr/>
            </a:pPr>
            <a:endParaRPr lang="de-DE" b="1" dirty="0">
              <a:ea typeface="ＭＳ Ｐゴシック" charset="-128"/>
            </a:endParaRPr>
          </a:p>
          <a:p>
            <a:pPr>
              <a:defRPr/>
            </a:pPr>
            <a:endParaRPr lang="de-CH" b="1" dirty="0"/>
          </a:p>
          <a:p>
            <a:endParaRPr lang="de-DE" altLang="de-DE" b="1" dirty="0">
              <a:ea typeface="ＭＳ Ｐゴシック" panose="020B0600070205080204" pitchFamily="34" charset="-128"/>
            </a:endParaRPr>
          </a:p>
          <a:p>
            <a:pPr marL="465750" lvl="1" indent="-285750">
              <a:buFont typeface="Symbol" pitchFamily="2" charset="2"/>
              <a:buChar char="-"/>
            </a:pPr>
            <a:endParaRPr lang="de-DE" altLang="de-DE" dirty="0">
              <a:ea typeface="ＭＳ Ｐゴシック" panose="020B0600070205080204" pitchFamily="34" charset="-128"/>
            </a:endParaRPr>
          </a:p>
          <a:p>
            <a:pPr>
              <a:defRPr/>
            </a:pPr>
            <a:endParaRPr lang="de-CH" b="1" dirty="0"/>
          </a:p>
        </p:txBody>
      </p:sp>
      <p:sp>
        <p:nvSpPr>
          <p:cNvPr id="10" name="Foliennummernplatzhalter 9"/>
          <p:cNvSpPr>
            <a:spLocks noGrp="1"/>
          </p:cNvSpPr>
          <p:nvPr>
            <p:ph type="sldNum" sz="quarter" idx="12"/>
          </p:nvPr>
        </p:nvSpPr>
        <p:spPr/>
        <p:txBody>
          <a:bodyPr/>
          <a:lstStyle/>
          <a:p>
            <a:fld id="{B3811826-9277-4232-A2B5-17D05DFC7392}" type="slidenum">
              <a:rPr lang="de-CH" smtClean="0"/>
              <a:pPr/>
              <a:t>9</a:t>
            </a:fld>
            <a:endParaRPr lang="de-CH" dirty="0"/>
          </a:p>
        </p:txBody>
      </p:sp>
      <p:sp>
        <p:nvSpPr>
          <p:cNvPr id="6" name="Datumsplatzhalter 3">
            <a:extLst>
              <a:ext uri="{FF2B5EF4-FFF2-40B4-BE49-F238E27FC236}">
                <a16:creationId xmlns:a16="http://schemas.microsoft.com/office/drawing/2014/main" id="{7986DA4C-6643-6447-8EA1-ABB114EB631E}"/>
              </a:ext>
            </a:extLst>
          </p:cNvPr>
          <p:cNvSpPr>
            <a:spLocks noGrp="1"/>
          </p:cNvSpPr>
          <p:nvPr>
            <p:ph type="dt" sz="quarter" idx="10"/>
          </p:nvPr>
        </p:nvSpPr>
        <p:spPr>
          <a:xfrm>
            <a:off x="468313" y="6524625"/>
            <a:ext cx="2159000" cy="179388"/>
          </a:xfrm>
        </p:spPr>
        <p:txBody>
          <a:bodyPr/>
          <a:lstStyle/>
          <a:p>
            <a:pPr>
              <a:defRPr/>
            </a:pPr>
            <a:r>
              <a:rPr lang="de-CH" dirty="0"/>
              <a:t>Ihr Psychologiestudium</a:t>
            </a:r>
          </a:p>
        </p:txBody>
      </p:sp>
      <p:sp>
        <p:nvSpPr>
          <p:cNvPr id="7" name="Fußzeilenplatzhalter 4">
            <a:extLst>
              <a:ext uri="{FF2B5EF4-FFF2-40B4-BE49-F238E27FC236}">
                <a16:creationId xmlns:a16="http://schemas.microsoft.com/office/drawing/2014/main" id="{67B85A19-FC5E-4645-9390-38BA673788C3}"/>
              </a:ext>
            </a:extLst>
          </p:cNvPr>
          <p:cNvSpPr>
            <a:spLocks noGrp="1"/>
          </p:cNvSpPr>
          <p:nvPr>
            <p:ph type="ftr" sz="quarter" idx="11"/>
          </p:nvPr>
        </p:nvSpPr>
        <p:spPr bwMode="auto">
          <a:xfrm>
            <a:off x="6659563" y="6524625"/>
            <a:ext cx="1908175" cy="180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a:t>Universität Basel</a:t>
            </a:r>
          </a:p>
        </p:txBody>
      </p:sp>
      <p:pic>
        <p:nvPicPr>
          <p:cNvPr id="4" name="Grafik 3">
            <a:extLst>
              <a:ext uri="{FF2B5EF4-FFF2-40B4-BE49-F238E27FC236}">
                <a16:creationId xmlns:a16="http://schemas.microsoft.com/office/drawing/2014/main" id="{33A74C96-06D2-317A-B9FA-D421EB20E230}"/>
              </a:ext>
            </a:extLst>
          </p:cNvPr>
          <p:cNvPicPr>
            <a:picLocks noChangeAspect="1"/>
          </p:cNvPicPr>
          <p:nvPr/>
        </p:nvPicPr>
        <p:blipFill>
          <a:blip r:embed="rId3"/>
          <a:stretch>
            <a:fillRect/>
          </a:stretch>
        </p:blipFill>
        <p:spPr>
          <a:xfrm>
            <a:off x="663017" y="2564904"/>
            <a:ext cx="401464" cy="401464"/>
          </a:xfrm>
          <a:prstGeom prst="rect">
            <a:avLst/>
          </a:prstGeom>
        </p:spPr>
      </p:pic>
      <p:pic>
        <p:nvPicPr>
          <p:cNvPr id="5" name="Grafik 3">
            <a:extLst>
              <a:ext uri="{FF2B5EF4-FFF2-40B4-BE49-F238E27FC236}">
                <a16:creationId xmlns:a16="http://schemas.microsoft.com/office/drawing/2014/main" id="{A7D12F77-73D0-CCF1-EAA6-464313E53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53" y="5085184"/>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560985"/>
      </p:ext>
    </p:extLst>
  </p:cSld>
  <p:clrMapOvr>
    <a:masterClrMapping/>
  </p:clrMapOvr>
</p:sld>
</file>

<file path=ppt/theme/theme1.xml><?xml version="1.0" encoding="utf-8"?>
<a:theme xmlns:a="http://schemas.openxmlformats.org/drawingml/2006/main" name="uni_basel_V01_de-2">
  <a:themeElements>
    <a:clrScheme name="Uni Basel">
      <a:dk1>
        <a:srgbClr val="000000"/>
      </a:dk1>
      <a:lt1>
        <a:srgbClr val="FFFFFF"/>
      </a:lt1>
      <a:dk2>
        <a:srgbClr val="006E6E"/>
      </a:dk2>
      <a:lt2>
        <a:srgbClr val="BEC3C8"/>
      </a:lt2>
      <a:accent1>
        <a:srgbClr val="A5D7D2"/>
      </a:accent1>
      <a:accent2>
        <a:srgbClr val="1EA5A5"/>
      </a:accent2>
      <a:accent3>
        <a:srgbClr val="2D373C"/>
      </a:accent3>
      <a:accent4>
        <a:srgbClr val="8C9196"/>
      </a:accent4>
      <a:accent5>
        <a:srgbClr val="D20537"/>
      </a:accent5>
      <a:accent6>
        <a:srgbClr val="EB829B"/>
      </a:accent6>
      <a:hlink>
        <a:srgbClr val="000000"/>
      </a:hlink>
      <a:folHlink>
        <a:srgbClr val="000000"/>
      </a:folHlink>
    </a:clrScheme>
    <a:fontScheme name="Uni Basel">
      <a:majorFont>
        <a:latin typeface="Georgia"/>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2200"/>
          </a:lnSpc>
          <a:defRPr dirty="0"/>
        </a:defPPr>
      </a:lstStyle>
    </a:txDef>
  </a:objectDefaults>
  <a:extraClrSchemeLst>
    <a:extraClrScheme>
      <a:clrScheme name="Uni Basel">
        <a:dk1>
          <a:srgbClr val="000000"/>
        </a:dk1>
        <a:lt1>
          <a:srgbClr val="FFFFFF"/>
        </a:lt1>
        <a:dk2>
          <a:srgbClr val="006E6E"/>
        </a:dk2>
        <a:lt2>
          <a:srgbClr val="BEC3C8"/>
        </a:lt2>
        <a:accent1>
          <a:srgbClr val="A5D7D2"/>
        </a:accent1>
        <a:accent2>
          <a:srgbClr val="1EA5A5"/>
        </a:accent2>
        <a:accent3>
          <a:srgbClr val="2D373C"/>
        </a:accent3>
        <a:accent4>
          <a:srgbClr val="8C9196"/>
        </a:accent4>
        <a:accent5>
          <a:srgbClr val="D20537"/>
        </a:accent5>
        <a:accent6>
          <a:srgbClr val="EB829B"/>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uni_basel_V01_de-2</Template>
  <TotalTime>0</TotalTime>
  <Words>3156</Words>
  <Application>Microsoft Macintosh PowerPoint</Application>
  <PresentationFormat>Bildschirmpräsentation (4:3)</PresentationFormat>
  <Paragraphs>534</Paragraphs>
  <Slides>43</Slides>
  <Notes>22</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43</vt:i4>
      </vt:variant>
    </vt:vector>
  </HeadingPairs>
  <TitlesOfParts>
    <vt:vector size="53" baseType="lpstr">
      <vt:lpstr>ＭＳ Ｐゴシック</vt:lpstr>
      <vt:lpstr>Aptos Black</vt:lpstr>
      <vt:lpstr>Arial</vt:lpstr>
      <vt:lpstr>Calibri</vt:lpstr>
      <vt:lpstr>Georgia</vt:lpstr>
      <vt:lpstr>SwiftNeueLTPro</vt:lpstr>
      <vt:lpstr>Symbol</vt:lpstr>
      <vt:lpstr>Wingdings</vt:lpstr>
      <vt:lpstr>uni_basel_V01_de-2</vt:lpstr>
      <vt:lpstr>Benutzerdefiniertes Design</vt:lpstr>
      <vt:lpstr>Ihr Psychologiestudium</vt:lpstr>
      <vt:lpstr>Begrüssung</vt:lpstr>
      <vt:lpstr>Agenda</vt:lpstr>
      <vt:lpstr>Agenda</vt:lpstr>
      <vt:lpstr>Studiendekanat Fakultät für Psychologie</vt:lpstr>
      <vt:lpstr>Studiendekanat Fakultät für Psychologie</vt:lpstr>
      <vt:lpstr>Studiendekanat Fakultät für Psychologie</vt:lpstr>
      <vt:lpstr>Prüfungskommission Fakultät für Psychologie</vt:lpstr>
      <vt:lpstr>IT-Support  </vt:lpstr>
      <vt:lpstr>Universität Basel </vt:lpstr>
      <vt:lpstr>Studienberatung der Universität Basel </vt:lpstr>
      <vt:lpstr>Diversity and Inclusion </vt:lpstr>
      <vt:lpstr>PowerPoint-Präsentation</vt:lpstr>
      <vt:lpstr>Servicestelle Studieren ohne Barrieren (StoB)   </vt:lpstr>
      <vt:lpstr>Die Fachgruppe Psychologie (FG)  </vt:lpstr>
      <vt:lpstr>Agenda</vt:lpstr>
      <vt:lpstr>Das Studium auf einen Blick Website der Fakultät für Psychologie </vt:lpstr>
      <vt:lpstr>Das Studium auf einen Blick Studienordnung / Studienplan</vt:lpstr>
      <vt:lpstr>Aufbau Bachelorstudium Psychologie</vt:lpstr>
      <vt:lpstr>PowerPoint-Präsentation</vt:lpstr>
      <vt:lpstr>Agenda</vt:lpstr>
      <vt:lpstr>Erstes Studienjahr Modul Propädeutikum (52 KP) (1/3)</vt:lpstr>
      <vt:lpstr>Erstes Studienjahr Modul Propädeutikum / Wichtige Hinweise (2/3)</vt:lpstr>
      <vt:lpstr>Erstes Studienjahr Modul Propädeutikum - Prüfungseinsicht (3/3)</vt:lpstr>
      <vt:lpstr>Erstes Studienjahr weitere studentische Leistungen</vt:lpstr>
      <vt:lpstr>Erstes Studienjahr frühzeitige Organisation</vt:lpstr>
      <vt:lpstr>Erstes Studienjahr Empfehlung</vt:lpstr>
      <vt:lpstr>Erstes Studienjahr Hinweis: Forschungsmethoden und Statistik I</vt:lpstr>
      <vt:lpstr>UPGRADE your digital skills  Lehrangebot für einen guten Start ins Studium</vt:lpstr>
      <vt:lpstr>Kursinformationen</vt:lpstr>
      <vt:lpstr>English in Psychology for Students and Practitioners  </vt:lpstr>
      <vt:lpstr>Erstes Studienjahr Hinweis: VPN Download</vt:lpstr>
      <vt:lpstr>Erstes Studienjahr Was müssen Sie tun?</vt:lpstr>
      <vt:lpstr>Agenda</vt:lpstr>
      <vt:lpstr>Fachgruppe Psychologie</vt:lpstr>
      <vt:lpstr>1. Events</vt:lpstr>
      <vt:lpstr>2. FG als Anlaufstelle </vt:lpstr>
      <vt:lpstr>3. Unsere politische Funktion</vt:lpstr>
      <vt:lpstr>Mitmachen in der FG</vt:lpstr>
      <vt:lpstr>Wir freuen uns auf dich!</vt:lpstr>
      <vt:lpstr>Jetzt im Anschluss:  Begrüssungsàpero an der Fakultät</vt:lpstr>
      <vt:lpstr>Propädeutikum 2025-26 WhatsApp-Gruppe</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Ihr Psychologiestudium</dc:title>
  <dc:creator>Angela Leipold</dc:creator>
  <cp:lastModifiedBy>Microsoft Office User</cp:lastModifiedBy>
  <cp:revision>175</cp:revision>
  <cp:lastPrinted>2024-09-16T14:55:58Z</cp:lastPrinted>
  <dcterms:created xsi:type="dcterms:W3CDTF">2021-04-30T11:34:21Z</dcterms:created>
  <dcterms:modified xsi:type="dcterms:W3CDTF">2026-06-03T06:58:57Z</dcterms:modified>
</cp:coreProperties>
</file>