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3" r:id="rId2"/>
  </p:sldMasterIdLst>
  <p:notesMasterIdLst>
    <p:notesMasterId r:id="rId45"/>
  </p:notesMasterIdLst>
  <p:handoutMasterIdLst>
    <p:handoutMasterId r:id="rId46"/>
  </p:handoutMasterIdLst>
  <p:sldIdLst>
    <p:sldId id="559" r:id="rId3"/>
    <p:sldId id="602" r:id="rId4"/>
    <p:sldId id="593" r:id="rId5"/>
    <p:sldId id="594" r:id="rId6"/>
    <p:sldId id="357" r:id="rId7"/>
    <p:sldId id="576" r:id="rId8"/>
    <p:sldId id="575" r:id="rId9"/>
    <p:sldId id="281" r:id="rId10"/>
    <p:sldId id="581" r:id="rId11"/>
    <p:sldId id="259" r:id="rId12"/>
    <p:sldId id="552" r:id="rId13"/>
    <p:sldId id="278" r:id="rId14"/>
    <p:sldId id="258" r:id="rId15"/>
    <p:sldId id="570" r:id="rId16"/>
    <p:sldId id="323" r:id="rId17"/>
    <p:sldId id="606" r:id="rId18"/>
    <p:sldId id="284" r:id="rId19"/>
    <p:sldId id="285" r:id="rId20"/>
    <p:sldId id="296" r:id="rId21"/>
    <p:sldId id="608" r:id="rId22"/>
    <p:sldId id="607" r:id="rId23"/>
    <p:sldId id="297" r:id="rId24"/>
    <p:sldId id="298" r:id="rId25"/>
    <p:sldId id="599" r:id="rId26"/>
    <p:sldId id="299" r:id="rId27"/>
    <p:sldId id="300" r:id="rId28"/>
    <p:sldId id="301" r:id="rId29"/>
    <p:sldId id="302" r:id="rId30"/>
    <p:sldId id="604" r:id="rId31"/>
    <p:sldId id="384" r:id="rId32"/>
    <p:sldId id="571" r:id="rId33"/>
    <p:sldId id="305" r:id="rId34"/>
    <p:sldId id="307" r:id="rId35"/>
    <p:sldId id="609" r:id="rId36"/>
    <p:sldId id="256" r:id="rId37"/>
    <p:sldId id="257" r:id="rId38"/>
    <p:sldId id="610" r:id="rId39"/>
    <p:sldId id="611" r:id="rId40"/>
    <p:sldId id="260" r:id="rId41"/>
    <p:sldId id="261" r:id="rId42"/>
    <p:sldId id="262" r:id="rId43"/>
    <p:sldId id="276" r:id="rId44"/>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29">
          <p15:clr>
            <a:srgbClr val="A4A3A4"/>
          </p15:clr>
        </p15:guide>
        <p15:guide id="2" orient="horz" pos="255">
          <p15:clr>
            <a:srgbClr val="A4A3A4"/>
          </p15:clr>
        </p15:guide>
        <p15:guide id="3" orient="horz" pos="958">
          <p15:clr>
            <a:srgbClr val="A4A3A4"/>
          </p15:clr>
        </p15:guide>
        <p15:guide id="4" orient="horz" pos="4065">
          <p15:clr>
            <a:srgbClr val="A4A3A4"/>
          </p15:clr>
        </p15:guide>
        <p15:guide id="5" orient="horz" pos="4110">
          <p15:clr>
            <a:srgbClr val="A4A3A4"/>
          </p15:clr>
        </p15:guide>
        <p15:guide id="6" orient="horz" pos="142">
          <p15:clr>
            <a:srgbClr val="A4A3A4"/>
          </p15:clr>
        </p15:guide>
        <p15:guide id="7" orient="horz" pos="4178">
          <p15:clr>
            <a:srgbClr val="A4A3A4"/>
          </p15:clr>
        </p15:guide>
        <p15:guide id="8" pos="272">
          <p15:clr>
            <a:srgbClr val="A4A3A4"/>
          </p15:clr>
        </p15:guide>
        <p15:guide id="9" pos="5488">
          <p15:clr>
            <a:srgbClr val="A4A3A4"/>
          </p15:clr>
        </p15:guide>
        <p15:guide id="10" pos="2880">
          <p15:clr>
            <a:srgbClr val="A4A3A4"/>
          </p15:clr>
        </p15:guide>
        <p15:guide id="11" pos="2835">
          <p15:clr>
            <a:srgbClr val="A4A3A4"/>
          </p15:clr>
        </p15:guide>
        <p15:guide id="12" pos="2925">
          <p15:clr>
            <a:srgbClr val="A4A3A4"/>
          </p15:clr>
        </p15:guide>
        <p15:guide id="13" pos="3288">
          <p15:clr>
            <a:srgbClr val="A4A3A4"/>
          </p15:clr>
        </p15:guide>
        <p15:guide id="14" pos="3379">
          <p15:clr>
            <a:srgbClr val="A4A3A4"/>
          </p15:clr>
        </p15:guide>
        <p15:guide id="15" pos="3719">
          <p15:clr>
            <a:srgbClr val="A4A3A4"/>
          </p15:clr>
        </p15:guide>
        <p15:guide id="16" pos="3810">
          <p15:clr>
            <a:srgbClr val="A4A3A4"/>
          </p15:clr>
        </p15:guide>
        <p15:guide id="17" pos="4173">
          <p15:clr>
            <a:srgbClr val="A4A3A4"/>
          </p15:clr>
        </p15:guide>
        <p15:guide id="18" pos="4263">
          <p15:clr>
            <a:srgbClr val="A4A3A4"/>
          </p15:clr>
        </p15:guide>
        <p15:guide id="19" pos="4604">
          <p15:clr>
            <a:srgbClr val="A4A3A4"/>
          </p15:clr>
        </p15:guide>
        <p15:guide id="20" pos="4694">
          <p15:clr>
            <a:srgbClr val="A4A3A4"/>
          </p15:clr>
        </p15:guide>
        <p15:guide id="21" pos="5057">
          <p15:clr>
            <a:srgbClr val="A4A3A4"/>
          </p15:clr>
        </p15:guide>
        <p15:guide id="22" pos="5148">
          <p15:clr>
            <a:srgbClr val="A4A3A4"/>
          </p15:clr>
        </p15:guide>
        <p15:guide id="23" pos="2472">
          <p15:clr>
            <a:srgbClr val="A4A3A4"/>
          </p15:clr>
        </p15:guide>
        <p15:guide id="24" pos="2381">
          <p15:clr>
            <a:srgbClr val="A4A3A4"/>
          </p15:clr>
        </p15:guide>
        <p15:guide id="25" pos="2041">
          <p15:clr>
            <a:srgbClr val="A4A3A4"/>
          </p15:clr>
        </p15:guide>
        <p15:guide id="26" pos="1950">
          <p15:clr>
            <a:srgbClr val="A4A3A4"/>
          </p15:clr>
        </p15:guide>
        <p15:guide id="27" pos="1587">
          <p15:clr>
            <a:srgbClr val="A4A3A4"/>
          </p15:clr>
        </p15:guide>
        <p15:guide id="28" pos="1497">
          <p15:clr>
            <a:srgbClr val="A4A3A4"/>
          </p15:clr>
        </p15:guide>
        <p15:guide id="29" pos="1156">
          <p15:clr>
            <a:srgbClr val="A4A3A4"/>
          </p15:clr>
        </p15:guide>
        <p15:guide id="30" pos="1066">
          <p15:clr>
            <a:srgbClr val="A4A3A4"/>
          </p15:clr>
        </p15:guide>
        <p15:guide id="31" pos="703">
          <p15:clr>
            <a:srgbClr val="A4A3A4"/>
          </p15:clr>
        </p15:guide>
        <p15:guide id="32" pos="612">
          <p15:clr>
            <a:srgbClr val="A4A3A4"/>
          </p15:clr>
        </p15:guide>
        <p15:guide id="33" pos="136">
          <p15:clr>
            <a:srgbClr val="A4A3A4"/>
          </p15:clr>
        </p15:guide>
        <p15:guide id="34" pos="56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7CADBC-3FBD-4464-5716-9EFBE8862CB6}" name="Angela Leipold" initials="AL" userId="3cb251c9a9273001" providerId="Windows Live"/>
  <p188:author id="{97A48CFE-0863-7505-32F0-56665357E393}" name="Michelle Guiglia" initials="MG" userId="S::Michelle.Guiglia@unibas.onmicrosoft.com::f09facce-d163-43cd-83d7-463fa8c2f8c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élestine Baer" initials="CB" lastIdx="10" clrIdx="0">
    <p:extLst>
      <p:ext uri="{19B8F6BF-5375-455C-9EA6-DF929625EA0E}">
        <p15:presenceInfo xmlns:p15="http://schemas.microsoft.com/office/powerpoint/2012/main" userId="0f6d733f44993a6d" providerId="Windows Live"/>
      </p:ext>
    </p:extLst>
  </p:cmAuthor>
  <p:cmAuthor id="2" name="Michelle Guiglia" initials="MG" lastIdx="3" clrIdx="1">
    <p:extLst>
      <p:ext uri="{19B8F6BF-5375-455C-9EA6-DF929625EA0E}">
        <p15:presenceInfo xmlns:p15="http://schemas.microsoft.com/office/powerpoint/2012/main" userId="49719635bde0c28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D7D2"/>
    <a:srgbClr val="FFFFFF"/>
    <a:srgbClr val="000000"/>
    <a:srgbClr val="006E6E"/>
    <a:srgbClr val="BEC3C8"/>
    <a:srgbClr val="EB829B"/>
    <a:srgbClr val="D20537"/>
    <a:srgbClr val="8C9196"/>
    <a:srgbClr val="2D373C"/>
    <a:srgbClr val="1E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Designformatvorlage 2 - Akz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86435"/>
  </p:normalViewPr>
  <p:slideViewPr>
    <p:cSldViewPr showGuides="1">
      <p:cViewPr varScale="1">
        <p:scale>
          <a:sx n="176" d="100"/>
          <a:sy n="176" d="100"/>
        </p:scale>
        <p:origin x="8360" y="200"/>
      </p:cViewPr>
      <p:guideLst>
        <p:guide orient="horz" pos="3929"/>
        <p:guide orient="horz" pos="255"/>
        <p:guide orient="horz" pos="958"/>
        <p:guide orient="horz" pos="4065"/>
        <p:guide orient="horz" pos="4110"/>
        <p:guide orient="horz" pos="142"/>
        <p:guide orient="horz" pos="4178"/>
        <p:guide pos="272"/>
        <p:guide pos="5488"/>
        <p:guide pos="2880"/>
        <p:guide pos="2835"/>
        <p:guide pos="2925"/>
        <p:guide pos="3288"/>
        <p:guide pos="3379"/>
        <p:guide pos="3719"/>
        <p:guide pos="3810"/>
        <p:guide pos="4173"/>
        <p:guide pos="4263"/>
        <p:guide pos="4604"/>
        <p:guide pos="4694"/>
        <p:guide pos="5057"/>
        <p:guide pos="5148"/>
        <p:guide pos="2472"/>
        <p:guide pos="2381"/>
        <p:guide pos="2041"/>
        <p:guide pos="1950"/>
        <p:guide pos="1587"/>
        <p:guide pos="1497"/>
        <p:guide pos="1156"/>
        <p:guide pos="1066"/>
        <p:guide pos="703"/>
        <p:guide pos="612"/>
        <p:guide pos="136"/>
        <p:guide pos="5624"/>
      </p:guideLst>
    </p:cSldViewPr>
  </p:slideViewPr>
  <p:outlineViewPr>
    <p:cViewPr>
      <p:scale>
        <a:sx n="33" d="100"/>
        <a:sy n="33" d="100"/>
      </p:scale>
      <p:origin x="0" y="-4764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0B830E58-74A9-7C49-AC48-65CCB35699CB}" type="datetime1">
              <a:rPr lang="de-CH" smtClean="0"/>
              <a:t>09.09.26</a:t>
            </a:fld>
            <a:endParaRPr lang="de-DE"/>
          </a:p>
        </p:txBody>
      </p:sp>
      <p:sp>
        <p:nvSpPr>
          <p:cNvPr id="4" name="Fußzeilenplatzhalt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40A42826-492E-804C-AEBF-E312DCF3EB40}" type="slidenum">
              <a:rPr lang="de-DE" smtClean="0"/>
              <a:t>‹Nr.›</a:t>
            </a:fld>
            <a:endParaRPr lang="de-DE"/>
          </a:p>
        </p:txBody>
      </p:sp>
    </p:spTree>
    <p:extLst>
      <p:ext uri="{BB962C8B-B14F-4D97-AF65-F5344CB8AC3E}">
        <p14:creationId xmlns:p14="http://schemas.microsoft.com/office/powerpoint/2010/main" val="22803565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de-CH"/>
          </a:p>
        </p:txBody>
      </p:sp>
      <p:sp>
        <p:nvSpPr>
          <p:cNvPr id="3" name="Datumsplatzhalt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32D51D51-15E4-D34C-B176-C0DC41A27801}" type="datetime1">
              <a:rPr lang="de-CH" smtClean="0"/>
              <a:t>09.09.26</a:t>
            </a:fld>
            <a:endParaRPr lang="de-CH"/>
          </a:p>
        </p:txBody>
      </p:sp>
      <p:sp>
        <p:nvSpPr>
          <p:cNvPr id="4" name="Folienbildplatzhalt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de-CH"/>
          </a:p>
        </p:txBody>
      </p:sp>
      <p:sp>
        <p:nvSpPr>
          <p:cNvPr id="5" name="Notizenplatzhalt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CH"/>
          </a:p>
        </p:txBody>
      </p:sp>
      <p:sp>
        <p:nvSpPr>
          <p:cNvPr id="7" name="Foliennummernplatzhalt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DA53D58F-CC03-47C4-AC79-D3C984A61519}" type="slidenum">
              <a:rPr lang="de-CH" smtClean="0"/>
              <a:t>‹Nr.›</a:t>
            </a:fld>
            <a:endParaRPr lang="de-CH"/>
          </a:p>
        </p:txBody>
      </p:sp>
    </p:spTree>
    <p:extLst>
      <p:ext uri="{BB962C8B-B14F-4D97-AF65-F5344CB8AC3E}">
        <p14:creationId xmlns:p14="http://schemas.microsoft.com/office/powerpoint/2010/main" val="6678380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Folienbildplatzhalter 1">
            <a:extLst>
              <a:ext uri="{FF2B5EF4-FFF2-40B4-BE49-F238E27FC236}">
                <a16:creationId xmlns:a16="http://schemas.microsoft.com/office/drawing/2014/main" id="{682175FA-C480-F20B-A334-B3B57BD24C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izenplatzhalter 2">
            <a:extLst>
              <a:ext uri="{FF2B5EF4-FFF2-40B4-BE49-F238E27FC236}">
                <a16:creationId xmlns:a16="http://schemas.microsoft.com/office/drawing/2014/main" id="{936F6C44-239F-2F82-2A35-59DBAC8B67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ea typeface="ＭＳ Ｐゴシック" panose="020B0600070205080204" pitchFamily="34" charset="-128"/>
            </a:endParaRPr>
          </a:p>
        </p:txBody>
      </p:sp>
      <p:sp>
        <p:nvSpPr>
          <p:cNvPr id="15363" name="Foliennummernplatzhalter 3">
            <a:extLst>
              <a:ext uri="{FF2B5EF4-FFF2-40B4-BE49-F238E27FC236}">
                <a16:creationId xmlns:a16="http://schemas.microsoft.com/office/drawing/2014/main" id="{032BB5A9-5F30-0CB6-6051-09BBE384A6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8371318-7591-4245-9FC7-2020741C9665}" type="slidenum">
              <a:rPr lang="de-CH" altLang="de-DE" smtClean="0">
                <a:latin typeface="Calibri" panose="020F0502020204030204" pitchFamily="34" charset="0"/>
              </a:rPr>
              <a:pPr/>
              <a:t>1</a:t>
            </a:fld>
            <a:endParaRPr lang="de-CH" altLang="de-DE">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Folienbildplatzhalter 1">
            <a:extLst>
              <a:ext uri="{FF2B5EF4-FFF2-40B4-BE49-F238E27FC236}">
                <a16:creationId xmlns:a16="http://schemas.microsoft.com/office/drawing/2014/main" id="{1827829C-5A5A-0327-0305-A754528F0C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izenplatzhalter 2">
            <a:extLst>
              <a:ext uri="{FF2B5EF4-FFF2-40B4-BE49-F238E27FC236}">
                <a16:creationId xmlns:a16="http://schemas.microsoft.com/office/drawing/2014/main" id="{2B0DDEE8-5DA0-C81C-50E6-3B3534B67B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19459" name="Foliennummernplatzhalter 3">
            <a:extLst>
              <a:ext uri="{FF2B5EF4-FFF2-40B4-BE49-F238E27FC236}">
                <a16:creationId xmlns:a16="http://schemas.microsoft.com/office/drawing/2014/main" id="{3E58BA24-7C2A-65C9-A106-9D781FEEB7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A8E49B0-E833-B847-AB37-A7F3FA48A7F9}" type="slidenum">
              <a:rPr lang="de-CH" altLang="de-DE" smtClean="0">
                <a:latin typeface="Calibri" panose="020F0502020204030204" pitchFamily="34" charset="0"/>
              </a:rPr>
              <a:pPr/>
              <a:t>5</a:t>
            </a:fld>
            <a:endParaRPr lang="de-CH" altLang="de-DE">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C837F00-7E1B-4852-505C-20D388B44F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9D46C426-E463-51BD-BADD-A7B48927F0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26627" name="Slide Number Placeholder 3">
            <a:extLst>
              <a:ext uri="{FF2B5EF4-FFF2-40B4-BE49-F238E27FC236}">
                <a16:creationId xmlns:a16="http://schemas.microsoft.com/office/drawing/2014/main" id="{99B11DE1-CB63-6C31-C4B9-1A515DDCBB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441F903-5832-CC40-BB61-123502C97221}" type="slidenum">
              <a:rPr lang="de-CH" altLang="de-DE" smtClean="0">
                <a:latin typeface="Calibri" panose="020F0502020204030204" pitchFamily="34" charset="0"/>
              </a:rPr>
              <a:pPr/>
              <a:t>14</a:t>
            </a:fld>
            <a:endParaRPr lang="de-CH" altLang="de-DE">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DA53D58F-CC03-47C4-AC79-D3C984A61519}" type="slidenum">
              <a:rPr lang="de-CH" smtClean="0"/>
              <a:t>15</a:t>
            </a:fld>
            <a:endParaRPr lang="de-CH"/>
          </a:p>
        </p:txBody>
      </p:sp>
    </p:spTree>
    <p:extLst>
      <p:ext uri="{BB962C8B-B14F-4D97-AF65-F5344CB8AC3E}">
        <p14:creationId xmlns:p14="http://schemas.microsoft.com/office/powerpoint/2010/main" val="1997940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DA53D58F-CC03-47C4-AC79-D3C984A61519}" type="slidenum">
              <a:rPr lang="de-CH" smtClean="0"/>
              <a:t>17</a:t>
            </a:fld>
            <a:endParaRPr lang="de-CH"/>
          </a:p>
        </p:txBody>
      </p:sp>
    </p:spTree>
    <p:extLst>
      <p:ext uri="{BB962C8B-B14F-4D97-AF65-F5344CB8AC3E}">
        <p14:creationId xmlns:p14="http://schemas.microsoft.com/office/powerpoint/2010/main" val="539858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18</a:t>
            </a:fld>
            <a:endParaRPr lang="de-CH"/>
          </a:p>
        </p:txBody>
      </p:sp>
    </p:spTree>
    <p:extLst>
      <p:ext uri="{BB962C8B-B14F-4D97-AF65-F5344CB8AC3E}">
        <p14:creationId xmlns:p14="http://schemas.microsoft.com/office/powerpoint/2010/main" val="581722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9C9B1-A5D9-AB0F-82DD-D3FC43EAC7C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6F3348-0FE8-7261-A11B-3EA7F3B2F5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9D6E03F-F64C-9E71-DDD1-1A133A19E74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6942451-7E5D-3F73-8AE1-363B3ADE93E8}"/>
              </a:ext>
            </a:extLst>
          </p:cNvPr>
          <p:cNvSpPr>
            <a:spLocks noGrp="1"/>
          </p:cNvSpPr>
          <p:nvPr>
            <p:ph type="sldNum" sz="quarter" idx="5"/>
          </p:nvPr>
        </p:nvSpPr>
        <p:spPr/>
        <p:txBody>
          <a:bodyPr/>
          <a:lstStyle/>
          <a:p>
            <a:pPr>
              <a:defRPr/>
            </a:pPr>
            <a:fld id="{285584DC-1B61-B64D-8572-1FFCE9736710}" type="slidenum">
              <a:rPr lang="de-CH" altLang="de-DE" smtClean="0"/>
              <a:pPr>
                <a:defRPr/>
              </a:pPr>
              <a:t>20</a:t>
            </a:fld>
            <a:endParaRPr lang="de-CH" altLang="de-DE"/>
          </a:p>
        </p:txBody>
      </p:sp>
    </p:spTree>
    <p:extLst>
      <p:ext uri="{BB962C8B-B14F-4D97-AF65-F5344CB8AC3E}">
        <p14:creationId xmlns:p14="http://schemas.microsoft.com/office/powerpoint/2010/main" val="2658978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25</a:t>
            </a:fld>
            <a:endParaRPr lang="de-CH"/>
          </a:p>
        </p:txBody>
      </p:sp>
    </p:spTree>
    <p:extLst>
      <p:ext uri="{BB962C8B-B14F-4D97-AF65-F5344CB8AC3E}">
        <p14:creationId xmlns:p14="http://schemas.microsoft.com/office/powerpoint/2010/main" val="1988494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26</a:t>
            </a:fld>
            <a:endParaRPr lang="de-CH"/>
          </a:p>
        </p:txBody>
      </p:sp>
    </p:spTree>
    <p:extLst>
      <p:ext uri="{BB962C8B-B14F-4D97-AF65-F5344CB8AC3E}">
        <p14:creationId xmlns:p14="http://schemas.microsoft.com/office/powerpoint/2010/main" val="2277791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DA53D58F-CC03-47C4-AC79-D3C984A61519}" type="slidenum">
              <a:rPr lang="de-CH" smtClean="0"/>
              <a:t>27</a:t>
            </a:fld>
            <a:endParaRPr lang="de-CH"/>
          </a:p>
        </p:txBody>
      </p:sp>
    </p:spTree>
    <p:extLst>
      <p:ext uri="{BB962C8B-B14F-4D97-AF65-F5344CB8AC3E}">
        <p14:creationId xmlns:p14="http://schemas.microsoft.com/office/powerpoint/2010/main" val="3463311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A53D58F-CC03-47C4-AC79-D3C984A61519}" type="slidenum">
              <a:rPr lang="de-CH" smtClean="0"/>
              <a:t>29</a:t>
            </a:fld>
            <a:endParaRPr lang="de-CH" dirty="0"/>
          </a:p>
        </p:txBody>
      </p:sp>
    </p:spTree>
    <p:extLst>
      <p:ext uri="{BB962C8B-B14F-4D97-AF65-F5344CB8AC3E}">
        <p14:creationId xmlns:p14="http://schemas.microsoft.com/office/powerpoint/2010/main" val="668545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endParaRPr lang="de-CH" dirty="0"/>
          </a:p>
        </p:txBody>
      </p:sp>
      <p:sp>
        <p:nvSpPr>
          <p:cNvPr id="4" name="Foliennummernplatzhalter 3"/>
          <p:cNvSpPr>
            <a:spLocks noGrp="1"/>
          </p:cNvSpPr>
          <p:nvPr>
            <p:ph type="sldNum" sz="quarter" idx="10"/>
          </p:nvPr>
        </p:nvSpPr>
        <p:spPr/>
        <p:txBody>
          <a:bodyPr/>
          <a:lstStyle/>
          <a:p>
            <a:fld id="{DA53D58F-CC03-47C4-AC79-D3C984A61519}" type="slidenum">
              <a:rPr lang="de-CH" smtClean="0"/>
              <a:t>30</a:t>
            </a:fld>
            <a:endParaRPr lang="de-CH" dirty="0"/>
          </a:p>
        </p:txBody>
      </p:sp>
    </p:spTree>
    <p:extLst>
      <p:ext uri="{BB962C8B-B14F-4D97-AF65-F5344CB8AC3E}">
        <p14:creationId xmlns:p14="http://schemas.microsoft.com/office/powerpoint/2010/main" val="315005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lienbildplatzhalter 1">
            <a:extLst>
              <a:ext uri="{FF2B5EF4-FFF2-40B4-BE49-F238E27FC236}">
                <a16:creationId xmlns:a16="http://schemas.microsoft.com/office/drawing/2014/main" id="{37D35F12-E064-0B01-0414-AD1840DC0B7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izenplatzhalter 2">
            <a:extLst>
              <a:ext uri="{FF2B5EF4-FFF2-40B4-BE49-F238E27FC236}">
                <a16:creationId xmlns:a16="http://schemas.microsoft.com/office/drawing/2014/main" id="{42E20196-4C17-8178-BA70-807C1CE69F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47107" name="Foliennummernplatzhalter 3">
            <a:extLst>
              <a:ext uri="{FF2B5EF4-FFF2-40B4-BE49-F238E27FC236}">
                <a16:creationId xmlns:a16="http://schemas.microsoft.com/office/drawing/2014/main" id="{96FF115C-C7CB-F826-87B3-0C5CF97E33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FB91D1-BA20-5744-A888-8AFECBA2C94C}" type="slidenum">
              <a:rPr lang="de-DE" altLang="de-DE" smtClean="0">
                <a:latin typeface="Calibri" panose="020F0502020204030204" pitchFamily="34" charset="0"/>
              </a:rPr>
              <a:pPr/>
              <a:t>31</a:t>
            </a:fld>
            <a:endParaRPr lang="de-DE" altLang="de-DE">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35</a:t>
            </a:fld>
            <a:endParaRPr lang="de-CH"/>
          </a:p>
        </p:txBody>
      </p:sp>
    </p:spTree>
    <p:extLst>
      <p:ext uri="{BB962C8B-B14F-4D97-AF65-F5344CB8AC3E}">
        <p14:creationId xmlns:p14="http://schemas.microsoft.com/office/powerpoint/2010/main" val="2425854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A53D58F-CC03-47C4-AC79-D3C984A61519}" type="slidenum">
              <a:rPr lang="de-CH" smtClean="0"/>
              <a:t>42</a:t>
            </a:fld>
            <a:endParaRPr lang="de-CH"/>
          </a:p>
        </p:txBody>
      </p:sp>
    </p:spTree>
    <p:extLst>
      <p:ext uri="{BB962C8B-B14F-4D97-AF65-F5344CB8AC3E}">
        <p14:creationId xmlns:p14="http://schemas.microsoft.com/office/powerpoint/2010/main" val="36525692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 name="Rechteck 9"/>
          <p:cNvSpPr/>
          <p:nvPr userDrawn="1"/>
        </p:nvSpPr>
        <p:spPr>
          <a:xfrm>
            <a:off x="0" y="225423"/>
            <a:ext cx="8928100" cy="48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CH" dirty="0" err="1"/>
          </a:p>
        </p:txBody>
      </p:sp>
      <p:sp>
        <p:nvSpPr>
          <p:cNvPr id="2" name="Titel 1"/>
          <p:cNvSpPr>
            <a:spLocks noGrp="1"/>
          </p:cNvSpPr>
          <p:nvPr>
            <p:ph type="ctrTitle"/>
          </p:nvPr>
        </p:nvSpPr>
        <p:spPr>
          <a:xfrm>
            <a:off x="863588" y="1340768"/>
            <a:ext cx="7772400" cy="1044526"/>
          </a:xfrm>
        </p:spPr>
        <p:txBody>
          <a:bodyPr/>
          <a:lstStyle>
            <a:lvl1pPr>
              <a:lnSpc>
                <a:spcPts val="4000"/>
              </a:lnSpc>
              <a:defRPr sz="3600"/>
            </a:lvl1pPr>
          </a:lstStyle>
          <a:p>
            <a:r>
              <a:rPr lang="de-DE"/>
              <a:t>Mastertitelformat bearbeiten</a:t>
            </a:r>
            <a:endParaRPr lang="de-CH" dirty="0"/>
          </a:p>
        </p:txBody>
      </p:sp>
      <p:sp>
        <p:nvSpPr>
          <p:cNvPr id="3" name="Untertitel 2"/>
          <p:cNvSpPr>
            <a:spLocks noGrp="1"/>
          </p:cNvSpPr>
          <p:nvPr>
            <p:ph type="subTitle" idx="1" hasCustomPrompt="1"/>
          </p:nvPr>
        </p:nvSpPr>
        <p:spPr>
          <a:xfrm>
            <a:off x="863588" y="2564904"/>
            <a:ext cx="6800850" cy="324036"/>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Autor, DD.MM.YY</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051" y="382946"/>
            <a:ext cx="1628546" cy="568757"/>
          </a:xfrm>
          <a:prstGeom prst="rect">
            <a:avLst/>
          </a:prstGeom>
        </p:spPr>
      </p:pic>
    </p:spTree>
    <p:extLst>
      <p:ext uri="{BB962C8B-B14F-4D97-AF65-F5344CB8AC3E}">
        <p14:creationId xmlns:p14="http://schemas.microsoft.com/office/powerpoint/2010/main" val="2170675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0" name="Rechteck 9"/>
          <p:cNvSpPr/>
          <p:nvPr userDrawn="1"/>
        </p:nvSpPr>
        <p:spPr>
          <a:xfrm>
            <a:off x="0" y="225425"/>
            <a:ext cx="8928100" cy="2771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CH" dirty="0" err="1"/>
          </a:p>
        </p:txBody>
      </p:sp>
      <p:sp>
        <p:nvSpPr>
          <p:cNvPr id="2" name="Titel 1"/>
          <p:cNvSpPr>
            <a:spLocks noGrp="1"/>
          </p:cNvSpPr>
          <p:nvPr>
            <p:ph type="ctrTitle"/>
          </p:nvPr>
        </p:nvSpPr>
        <p:spPr>
          <a:xfrm>
            <a:off x="971550" y="1376363"/>
            <a:ext cx="7772400" cy="1044526"/>
          </a:xfrm>
        </p:spPr>
        <p:txBody>
          <a:bodyPr/>
          <a:lstStyle>
            <a:lvl1pPr>
              <a:lnSpc>
                <a:spcPts val="4000"/>
              </a:lnSpc>
              <a:defRPr sz="3600"/>
            </a:lvl1pPr>
          </a:lstStyle>
          <a:p>
            <a:r>
              <a:rPr lang="de-DE"/>
              <a:t>Mastertitelformat bearbeiten</a:t>
            </a:r>
            <a:endParaRPr lang="de-CH" dirty="0"/>
          </a:p>
        </p:txBody>
      </p:sp>
      <p:sp>
        <p:nvSpPr>
          <p:cNvPr id="3" name="Untertitel 2"/>
          <p:cNvSpPr>
            <a:spLocks noGrp="1"/>
          </p:cNvSpPr>
          <p:nvPr>
            <p:ph type="subTitle" idx="1" hasCustomPrompt="1"/>
          </p:nvPr>
        </p:nvSpPr>
        <p:spPr>
          <a:xfrm>
            <a:off x="971550" y="2564904"/>
            <a:ext cx="6800850" cy="324036"/>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Autor, DD.MM.YY</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051" y="382946"/>
            <a:ext cx="1628546" cy="568757"/>
          </a:xfrm>
          <a:prstGeom prst="rect">
            <a:avLst/>
          </a:prstGeom>
        </p:spPr>
      </p:pic>
      <p:sp>
        <p:nvSpPr>
          <p:cNvPr id="12" name="Bildplatzhalter 11"/>
          <p:cNvSpPr>
            <a:spLocks noGrp="1"/>
          </p:cNvSpPr>
          <p:nvPr>
            <p:ph type="pic" sz="quarter" idx="10"/>
          </p:nvPr>
        </p:nvSpPr>
        <p:spPr>
          <a:xfrm>
            <a:off x="215900" y="2997200"/>
            <a:ext cx="8712200" cy="3635375"/>
          </a:xfrm>
        </p:spPr>
        <p:txBody>
          <a:bodyPr/>
          <a:lstStyle/>
          <a:p>
            <a:r>
              <a:rPr lang="de-DE"/>
              <a:t>Bild durch Klicken auf Symbol hinzufügen</a:t>
            </a:r>
            <a:endParaRPr lang="de-CH" dirty="0"/>
          </a:p>
        </p:txBody>
      </p:sp>
    </p:spTree>
    <p:extLst>
      <p:ext uri="{BB962C8B-B14F-4D97-AF65-F5344CB8AC3E}">
        <p14:creationId xmlns:p14="http://schemas.microsoft.com/office/powerpoint/2010/main" val="2432409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dirty="0"/>
          </a:p>
        </p:txBody>
      </p:sp>
      <p:sp>
        <p:nvSpPr>
          <p:cNvPr id="3" name="Inhaltsplatzhalter 2"/>
          <p:cNvSpPr>
            <a:spLocks noGrp="1"/>
          </p:cNvSpPr>
          <p:nvPr>
            <p:ph idx="1"/>
          </p:nvPr>
        </p:nvSpPr>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p:cNvSpPr>
            <a:spLocks noGrp="1"/>
          </p:cNvSpPr>
          <p:nvPr>
            <p:ph type="dt" sz="half" idx="10"/>
          </p:nvPr>
        </p:nvSpPr>
        <p:spPr/>
        <p:txBody>
          <a:bodyPr/>
          <a:lstStyle/>
          <a:p>
            <a:r>
              <a:rPr lang="de-CH" dirty="0"/>
              <a:t>Ihr Psychologiestudium</a:t>
            </a:r>
          </a:p>
        </p:txBody>
      </p:sp>
      <p:sp>
        <p:nvSpPr>
          <p:cNvPr id="8" name="Fußzeilenplatzhalter 7"/>
          <p:cNvSpPr>
            <a:spLocks noGrp="1"/>
          </p:cNvSpPr>
          <p:nvPr>
            <p:ph type="ftr" sz="quarter" idx="11"/>
          </p:nvPr>
        </p:nvSpPr>
        <p:spPr/>
        <p:txBody>
          <a:bodyPr/>
          <a:lstStyle/>
          <a:p>
            <a:pPr algn="r"/>
            <a:r>
              <a:rPr lang="de-CH" dirty="0"/>
              <a:t>Universität Basel</a:t>
            </a:r>
          </a:p>
        </p:txBody>
      </p:sp>
      <p:sp>
        <p:nvSpPr>
          <p:cNvPr id="9" name="Foliennummernplatzhalter 8"/>
          <p:cNvSpPr>
            <a:spLocks noGrp="1"/>
          </p:cNvSpPr>
          <p:nvPr>
            <p:ph type="sldNum" sz="quarter" idx="12"/>
          </p:nvPr>
        </p:nvSpPr>
        <p:spPr/>
        <p:txBody>
          <a:bodyPr/>
          <a:lstStyle/>
          <a:p>
            <a:fld id="{B3811826-9277-4232-A2B5-17D05DFC7392}" type="slidenum">
              <a:rPr lang="de-CH" smtClean="0"/>
              <a:pPr/>
              <a:t>‹Nr.›</a:t>
            </a:fld>
            <a:endParaRPr lang="de-CH" dirty="0"/>
          </a:p>
        </p:txBody>
      </p:sp>
    </p:spTree>
    <p:extLst>
      <p:ext uri="{BB962C8B-B14F-4D97-AF65-F5344CB8AC3E}">
        <p14:creationId xmlns:p14="http://schemas.microsoft.com/office/powerpoint/2010/main" val="4131685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it Legend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r>
              <a:rPr lang="de-CH" dirty="0"/>
              <a:t>Shorttitel,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800" y="1520824"/>
            <a:ext cx="6192838" cy="3960000"/>
          </a:xfrm>
        </p:spPr>
        <p:txBody>
          <a:bodyPr/>
          <a:lstStyle/>
          <a:p>
            <a:r>
              <a:rPr lang="de-DE"/>
              <a:t>Bild durch Klicken auf Symbol hinzufügen</a:t>
            </a:r>
            <a:endParaRPr lang="de-CH" dirty="0"/>
          </a:p>
        </p:txBody>
      </p:sp>
      <p:sp>
        <p:nvSpPr>
          <p:cNvPr id="9" name="Textplatzhalter 8"/>
          <p:cNvSpPr>
            <a:spLocks noGrp="1"/>
          </p:cNvSpPr>
          <p:nvPr>
            <p:ph type="body" sz="quarter" idx="14"/>
          </p:nvPr>
        </p:nvSpPr>
        <p:spPr>
          <a:xfrm>
            <a:off x="6767513" y="1520825"/>
            <a:ext cx="1944687" cy="471646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25153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r>
              <a:rPr lang="de-CH" dirty="0"/>
              <a:t>Shorttitle,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799" y="1520824"/>
            <a:ext cx="4068763" cy="2592000"/>
          </a:xfrm>
        </p:spPr>
        <p:txBody>
          <a:bodyPr/>
          <a:lstStyle/>
          <a:p>
            <a:r>
              <a:rPr lang="de-DE"/>
              <a:t>Bild durch Klicken auf Symbol hinzufügen</a:t>
            </a:r>
            <a:endParaRPr lang="de-CH"/>
          </a:p>
        </p:txBody>
      </p:sp>
      <p:sp>
        <p:nvSpPr>
          <p:cNvPr id="8" name="Bildplatzhalter 6"/>
          <p:cNvSpPr>
            <a:spLocks noGrp="1"/>
          </p:cNvSpPr>
          <p:nvPr>
            <p:ph type="pic" sz="quarter" idx="14"/>
          </p:nvPr>
        </p:nvSpPr>
        <p:spPr>
          <a:xfrm>
            <a:off x="4643437" y="1520825"/>
            <a:ext cx="4068763" cy="2592000"/>
          </a:xfrm>
        </p:spPr>
        <p:txBody>
          <a:bodyPr/>
          <a:lstStyle/>
          <a:p>
            <a:r>
              <a:rPr lang="de-DE"/>
              <a:t>Bild durch Klicken auf Symbol hinzufügen</a:t>
            </a:r>
            <a:endParaRPr lang="de-CH"/>
          </a:p>
        </p:txBody>
      </p:sp>
      <p:sp>
        <p:nvSpPr>
          <p:cNvPr id="9" name="Textplatzhalter 8"/>
          <p:cNvSpPr>
            <a:spLocks noGrp="1"/>
          </p:cNvSpPr>
          <p:nvPr>
            <p:ph type="body" sz="quarter" idx="15"/>
          </p:nvPr>
        </p:nvSpPr>
        <p:spPr>
          <a:xfrm>
            <a:off x="431800" y="4221088"/>
            <a:ext cx="4068763" cy="1836180"/>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0" name="Textplatzhalter 8"/>
          <p:cNvSpPr>
            <a:spLocks noGrp="1"/>
          </p:cNvSpPr>
          <p:nvPr>
            <p:ph type="body" sz="quarter" idx="16"/>
          </p:nvPr>
        </p:nvSpPr>
        <p:spPr>
          <a:xfrm>
            <a:off x="4643437" y="4221088"/>
            <a:ext cx="4068763" cy="1836180"/>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306359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r>
              <a:rPr lang="de-CH" dirty="0"/>
              <a:t>Shorttitle,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800" y="1520824"/>
            <a:ext cx="2663826" cy="3276000"/>
          </a:xfrm>
        </p:spPr>
        <p:txBody>
          <a:bodyPr/>
          <a:lstStyle/>
          <a:p>
            <a:r>
              <a:rPr lang="de-DE"/>
              <a:t>Bild durch Klicken auf Symbol hinzufügen</a:t>
            </a:r>
            <a:endParaRPr lang="de-CH"/>
          </a:p>
        </p:txBody>
      </p:sp>
      <p:sp>
        <p:nvSpPr>
          <p:cNvPr id="9" name="Textplatzhalter 8"/>
          <p:cNvSpPr>
            <a:spLocks noGrp="1"/>
          </p:cNvSpPr>
          <p:nvPr>
            <p:ph type="body" sz="quarter" idx="15"/>
          </p:nvPr>
        </p:nvSpPr>
        <p:spPr>
          <a:xfrm>
            <a:off x="431800" y="4901714"/>
            <a:ext cx="2663825" cy="115555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1" name="Bildplatzhalter 6"/>
          <p:cNvSpPr>
            <a:spLocks noGrp="1"/>
          </p:cNvSpPr>
          <p:nvPr>
            <p:ph type="pic" sz="quarter" idx="16"/>
          </p:nvPr>
        </p:nvSpPr>
        <p:spPr>
          <a:xfrm>
            <a:off x="3240088" y="1520825"/>
            <a:ext cx="2663826" cy="3276000"/>
          </a:xfrm>
        </p:spPr>
        <p:txBody>
          <a:bodyPr/>
          <a:lstStyle/>
          <a:p>
            <a:r>
              <a:rPr lang="de-DE"/>
              <a:t>Bild durch Klicken auf Symbol hinzufügen</a:t>
            </a:r>
            <a:endParaRPr lang="de-CH"/>
          </a:p>
        </p:txBody>
      </p:sp>
      <p:sp>
        <p:nvSpPr>
          <p:cNvPr id="12" name="Textplatzhalter 8"/>
          <p:cNvSpPr>
            <a:spLocks noGrp="1"/>
          </p:cNvSpPr>
          <p:nvPr>
            <p:ph type="body" sz="quarter" idx="17"/>
          </p:nvPr>
        </p:nvSpPr>
        <p:spPr>
          <a:xfrm>
            <a:off x="3240088" y="4901715"/>
            <a:ext cx="2663825" cy="115555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3" name="Bildplatzhalter 6"/>
          <p:cNvSpPr>
            <a:spLocks noGrp="1"/>
          </p:cNvSpPr>
          <p:nvPr>
            <p:ph type="pic" sz="quarter" idx="18"/>
          </p:nvPr>
        </p:nvSpPr>
        <p:spPr>
          <a:xfrm>
            <a:off x="6048374" y="1524273"/>
            <a:ext cx="2663826" cy="3276000"/>
          </a:xfrm>
        </p:spPr>
        <p:txBody>
          <a:bodyPr/>
          <a:lstStyle/>
          <a:p>
            <a:r>
              <a:rPr lang="de-DE"/>
              <a:t>Bild durch Klicken auf Symbol hinzufügen</a:t>
            </a:r>
            <a:endParaRPr lang="de-CH"/>
          </a:p>
        </p:txBody>
      </p:sp>
      <p:sp>
        <p:nvSpPr>
          <p:cNvPr id="14" name="Textplatzhalter 8"/>
          <p:cNvSpPr>
            <a:spLocks noGrp="1"/>
          </p:cNvSpPr>
          <p:nvPr>
            <p:ph type="body" sz="quarter" idx="19"/>
          </p:nvPr>
        </p:nvSpPr>
        <p:spPr>
          <a:xfrm>
            <a:off x="6048374" y="4905163"/>
            <a:ext cx="2663825" cy="115555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15650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gross)">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CH" dirty="0"/>
              <a:t>Shorttitle,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800" y="404813"/>
            <a:ext cx="8280400" cy="4572359"/>
          </a:xfrm>
        </p:spPr>
        <p:txBody>
          <a:bodyPr/>
          <a:lstStyle/>
          <a:p>
            <a:r>
              <a:rPr lang="de-DE"/>
              <a:t>Bild durch Klicken auf Symbol hinzufügen</a:t>
            </a:r>
            <a:endParaRPr lang="de-CH" dirty="0"/>
          </a:p>
        </p:txBody>
      </p:sp>
      <p:sp>
        <p:nvSpPr>
          <p:cNvPr id="9" name="Textplatzhalter 8"/>
          <p:cNvSpPr>
            <a:spLocks noGrp="1"/>
          </p:cNvSpPr>
          <p:nvPr>
            <p:ph type="body" sz="quarter" idx="14"/>
          </p:nvPr>
        </p:nvSpPr>
        <p:spPr>
          <a:xfrm>
            <a:off x="431540" y="5013176"/>
            <a:ext cx="8280400" cy="612044"/>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4001246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ld (Vollfläche)">
    <p:spTree>
      <p:nvGrpSpPr>
        <p:cNvPr id="1" name=""/>
        <p:cNvGrpSpPr/>
        <p:nvPr/>
      </p:nvGrpSpPr>
      <p:grpSpPr>
        <a:xfrm>
          <a:off x="0" y="0"/>
          <a:ext cx="0" cy="0"/>
          <a:chOff x="0" y="0"/>
          <a:chExt cx="0" cy="0"/>
        </a:xfrm>
      </p:grpSpPr>
      <p:sp>
        <p:nvSpPr>
          <p:cNvPr id="7" name="Bildplatzhalter 6"/>
          <p:cNvSpPr>
            <a:spLocks noGrp="1"/>
          </p:cNvSpPr>
          <p:nvPr>
            <p:ph type="pic" sz="quarter" idx="13"/>
          </p:nvPr>
        </p:nvSpPr>
        <p:spPr>
          <a:xfrm>
            <a:off x="0" y="0"/>
            <a:ext cx="9144000" cy="6858000"/>
          </a:xfrm>
        </p:spPr>
        <p:txBody>
          <a:bodyPr/>
          <a:lstStyle/>
          <a:p>
            <a:r>
              <a:rPr lang="de-DE"/>
              <a:t>Bild durch Klicken auf Symbol hinzufügen</a:t>
            </a:r>
            <a:endParaRPr lang="de-CH" dirty="0"/>
          </a:p>
        </p:txBody>
      </p:sp>
    </p:spTree>
    <p:extLst>
      <p:ext uri="{BB962C8B-B14F-4D97-AF65-F5344CB8AC3E}">
        <p14:creationId xmlns:p14="http://schemas.microsoft.com/office/powerpoint/2010/main" val="100528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dirty="0"/>
          </a:p>
        </p:txBody>
      </p:sp>
      <p:sp>
        <p:nvSpPr>
          <p:cNvPr id="6" name="Datumsplatzhalter 5"/>
          <p:cNvSpPr>
            <a:spLocks noGrp="1"/>
          </p:cNvSpPr>
          <p:nvPr>
            <p:ph type="dt" sz="half" idx="10"/>
          </p:nvPr>
        </p:nvSpPr>
        <p:spPr/>
        <p:txBody>
          <a:bodyPr/>
          <a:lstStyle/>
          <a:p>
            <a:r>
              <a:rPr lang="de-CH" dirty="0"/>
              <a:t>Shorttitle, Name</a:t>
            </a:r>
          </a:p>
        </p:txBody>
      </p:sp>
      <p:sp>
        <p:nvSpPr>
          <p:cNvPr id="7" name="Fußzeilenplatzhalter 6"/>
          <p:cNvSpPr>
            <a:spLocks noGrp="1"/>
          </p:cNvSpPr>
          <p:nvPr>
            <p:ph type="ftr" sz="quarter" idx="11"/>
          </p:nvPr>
        </p:nvSpPr>
        <p:spPr/>
        <p:txBody>
          <a:bodyPr/>
          <a:lstStyle/>
          <a:p>
            <a:pPr algn="r"/>
            <a:r>
              <a:rPr lang="de-CH" dirty="0"/>
              <a:t>Universität Basel</a:t>
            </a:r>
          </a:p>
        </p:txBody>
      </p:sp>
      <p:sp>
        <p:nvSpPr>
          <p:cNvPr id="8" name="Foliennummernplatzhalter 7"/>
          <p:cNvSpPr>
            <a:spLocks noGrp="1"/>
          </p:cNvSpPr>
          <p:nvPr>
            <p:ph type="sldNum" sz="quarter" idx="12"/>
          </p:nvPr>
        </p:nvSpPr>
        <p:spPr/>
        <p:txBody>
          <a:bodyPr/>
          <a:lstStyle/>
          <a:p>
            <a:fld id="{B3811826-9277-4232-A2B5-17D05DFC7392}" type="slidenum">
              <a:rPr lang="de-CH" smtClean="0"/>
              <a:pPr/>
              <a:t>‹Nr.›</a:t>
            </a:fld>
            <a:endParaRPr lang="de-CH" dirty="0"/>
          </a:p>
        </p:txBody>
      </p:sp>
    </p:spTree>
    <p:extLst>
      <p:ext uri="{BB962C8B-B14F-4D97-AF65-F5344CB8AC3E}">
        <p14:creationId xmlns:p14="http://schemas.microsoft.com/office/powerpoint/2010/main" val="4203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r>
              <a:rPr lang="de-CH" dirty="0"/>
              <a:t>Shorttitle, Name</a:t>
            </a:r>
          </a:p>
        </p:txBody>
      </p:sp>
      <p:sp>
        <p:nvSpPr>
          <p:cNvPr id="6" name="Fußzeilenplatzhalter 5"/>
          <p:cNvSpPr>
            <a:spLocks noGrp="1"/>
          </p:cNvSpPr>
          <p:nvPr>
            <p:ph type="ftr" sz="quarter" idx="11"/>
          </p:nvPr>
        </p:nvSpPr>
        <p:spPr/>
        <p:txBody>
          <a:bodyPr/>
          <a:lstStyle/>
          <a:p>
            <a:pPr algn="r"/>
            <a:r>
              <a:rPr lang="de-CH" dirty="0"/>
              <a:t>Universität Basel</a:t>
            </a:r>
          </a:p>
        </p:txBody>
      </p:sp>
      <p:sp>
        <p:nvSpPr>
          <p:cNvPr id="7" name="Foliennummernplatzhalter 6"/>
          <p:cNvSpPr>
            <a:spLocks noGrp="1"/>
          </p:cNvSpPr>
          <p:nvPr>
            <p:ph type="sldNum" sz="quarter" idx="12"/>
          </p:nvPr>
        </p:nvSpPr>
        <p:spPr/>
        <p:txBody>
          <a:bodyPr/>
          <a:lstStyle/>
          <a:p>
            <a:fld id="{B3811826-9277-4232-A2B5-17D05DFC7392}" type="slidenum">
              <a:rPr lang="de-CH" smtClean="0"/>
              <a:pPr/>
              <a:t>‹Nr.›</a:t>
            </a:fld>
            <a:endParaRPr lang="de-CH" dirty="0"/>
          </a:p>
        </p:txBody>
      </p:sp>
    </p:spTree>
    <p:extLst>
      <p:ext uri="{BB962C8B-B14F-4D97-AF65-F5344CB8AC3E}">
        <p14:creationId xmlns:p14="http://schemas.microsoft.com/office/powerpoint/2010/main" val="28183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r>
              <a:rPr lang="de-CH"/>
              <a:t>Shorttitle, Name</a:t>
            </a:r>
            <a:endParaRPr lang="de-CH" dirty="0"/>
          </a:p>
        </p:txBody>
      </p:sp>
      <p:sp>
        <p:nvSpPr>
          <p:cNvPr id="4" name="Fußzeilenplatzhalter 3"/>
          <p:cNvSpPr>
            <a:spLocks noGrp="1"/>
          </p:cNvSpPr>
          <p:nvPr>
            <p:ph type="ftr" sz="quarter" idx="11"/>
          </p:nvPr>
        </p:nvSpPr>
        <p:spPr/>
        <p:txBody>
          <a:bodyPr/>
          <a:lstStyle/>
          <a:p>
            <a:pPr algn="r"/>
            <a:r>
              <a:rPr lang="de-CH"/>
              <a:t>Universität Basel</a:t>
            </a:r>
            <a:endParaRPr lang="de-CH" dirty="0"/>
          </a:p>
        </p:txBody>
      </p:sp>
      <p:sp>
        <p:nvSpPr>
          <p:cNvPr id="5" name="Foliennummernplatzhalter 4"/>
          <p:cNvSpPr>
            <a:spLocks noGrp="1"/>
          </p:cNvSpPr>
          <p:nvPr>
            <p:ph type="sldNum" sz="quarter" idx="12"/>
          </p:nvPr>
        </p:nvSpPr>
        <p:spPr/>
        <p:txBody>
          <a:bodyPr/>
          <a:lstStyle/>
          <a:p>
            <a:fld id="{1AD40559-35D8-9A4B-A99A-84DBA8BE499F}" type="slidenum">
              <a:rPr lang="de-CH" smtClean="0"/>
              <a:pPr/>
              <a:t>‹Nr.›</a:t>
            </a:fld>
            <a:endParaRPr lang="de-CH" dirty="0"/>
          </a:p>
        </p:txBody>
      </p:sp>
    </p:spTree>
    <p:extLst>
      <p:ext uri="{BB962C8B-B14F-4D97-AF65-F5344CB8AC3E}">
        <p14:creationId xmlns:p14="http://schemas.microsoft.com/office/powerpoint/2010/main" val="494838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Übungsfragen">
    <p:spTree>
      <p:nvGrpSpPr>
        <p:cNvPr id="1" name=""/>
        <p:cNvGrpSpPr/>
        <p:nvPr/>
      </p:nvGrpSpPr>
      <p:grpSpPr>
        <a:xfrm>
          <a:off x="0" y="0"/>
          <a:ext cx="0" cy="0"/>
          <a:chOff x="0" y="0"/>
          <a:chExt cx="0" cy="0"/>
        </a:xfrm>
      </p:grpSpPr>
      <p:sp>
        <p:nvSpPr>
          <p:cNvPr id="3" name="Inhaltsplatzhalter 2"/>
          <p:cNvSpPr>
            <a:spLocks noGrp="1"/>
          </p:cNvSpPr>
          <p:nvPr>
            <p:ph idx="1"/>
          </p:nvPr>
        </p:nvSpPr>
        <p:spPr>
          <a:xfrm>
            <a:off x="341530" y="1052513"/>
            <a:ext cx="8460940" cy="5400823"/>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6"/>
          <p:cNvSpPr>
            <a:spLocks noGrp="1"/>
          </p:cNvSpPr>
          <p:nvPr>
            <p:ph type="ftr" sz="quarter" idx="10"/>
          </p:nvPr>
        </p:nvSpPr>
        <p:spPr/>
        <p:txBody>
          <a:bodyPr/>
          <a:lstStyle/>
          <a:p>
            <a:r>
              <a:rPr lang="de-CH"/>
              <a:t>Prof. Dr. Rainer Greifeneder | Vorlesung Sozialpsychologie I | Einführung in die Sozialpsychologie</a:t>
            </a:r>
            <a:endParaRPr lang="de-DE" dirty="0"/>
          </a:p>
        </p:txBody>
      </p:sp>
      <p:sp>
        <p:nvSpPr>
          <p:cNvPr id="8" name="Foliennummernplatzhalter 7"/>
          <p:cNvSpPr>
            <a:spLocks noGrp="1"/>
          </p:cNvSpPr>
          <p:nvPr>
            <p:ph type="sldNum" sz="quarter" idx="11"/>
          </p:nvPr>
        </p:nvSpPr>
        <p:spPr/>
        <p:txBody>
          <a:bodyPr/>
          <a:lstStyle/>
          <a:p>
            <a:fld id="{618F03B2-9187-4A8F-B7A9-A5C7A2E649CD}" type="slidenum">
              <a:rPr lang="de-DE" smtClean="0"/>
              <a:pPr/>
              <a:t>‹Nr.›</a:t>
            </a:fld>
            <a:endParaRPr lang="de-DE" dirty="0"/>
          </a:p>
        </p:txBody>
      </p:sp>
      <p:sp>
        <p:nvSpPr>
          <p:cNvPr id="10" name="Titel 9"/>
          <p:cNvSpPr>
            <a:spLocks noGrp="1"/>
          </p:cNvSpPr>
          <p:nvPr>
            <p:ph type="title"/>
          </p:nvPr>
        </p:nvSpPr>
        <p:spPr/>
        <p:txBody>
          <a:bodyPr/>
          <a:lstStyle/>
          <a:p>
            <a:r>
              <a:rPr lang="de-DE"/>
              <a:t>Titelmasterformat durch Klicken bearbeiten</a:t>
            </a:r>
          </a:p>
        </p:txBody>
      </p:sp>
      <p:sp>
        <p:nvSpPr>
          <p:cNvPr id="2" name="Rechteck 1"/>
          <p:cNvSpPr/>
          <p:nvPr userDrawn="1"/>
        </p:nvSpPr>
        <p:spPr>
          <a:xfrm>
            <a:off x="0" y="0"/>
            <a:ext cx="323850" cy="6858000"/>
          </a:xfrm>
          <a:prstGeom prst="rect">
            <a:avLst/>
          </a:prstGeom>
          <a:solidFill>
            <a:schemeClr val="accent5">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a:t>Hinweis</a:t>
            </a:r>
            <a:endParaRPr lang="de-DE" dirty="0"/>
          </a:p>
        </p:txBody>
      </p:sp>
    </p:spTree>
    <p:extLst>
      <p:ext uri="{BB962C8B-B14F-4D97-AF65-F5344CB8AC3E}">
        <p14:creationId xmlns:p14="http://schemas.microsoft.com/office/powerpoint/2010/main" val="3058520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2043581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12725"/>
            <a:ext cx="8982075" cy="2784475"/>
          </a:xfrm>
          <a:custGeom>
            <a:avLst/>
            <a:gdLst/>
            <a:ahLst/>
            <a:cxnLst/>
            <a:rect l="l" t="t" r="r" b="b"/>
            <a:pathLst>
              <a:path w="11976100" h="2784475">
                <a:moveTo>
                  <a:pt x="11976100" y="0"/>
                </a:moveTo>
                <a:lnTo>
                  <a:pt x="0" y="0"/>
                </a:lnTo>
                <a:lnTo>
                  <a:pt x="0" y="2784475"/>
                </a:lnTo>
                <a:lnTo>
                  <a:pt x="11976100" y="2784475"/>
                </a:lnTo>
                <a:lnTo>
                  <a:pt x="11976100" y="0"/>
                </a:lnTo>
                <a:close/>
              </a:path>
            </a:pathLst>
          </a:custGeom>
          <a:solidFill>
            <a:srgbClr val="A4D6D2"/>
          </a:solidFill>
        </p:spPr>
        <p:txBody>
          <a:bodyPr wrap="square" lIns="0" tIns="0" rIns="0" bIns="0" rtlCol="0"/>
          <a:lstStyle/>
          <a:p>
            <a:endParaRPr sz="1350"/>
          </a:p>
        </p:txBody>
      </p:sp>
      <p:pic>
        <p:nvPicPr>
          <p:cNvPr id="17" name="bg object 17"/>
          <p:cNvPicPr/>
          <p:nvPr/>
        </p:nvPicPr>
        <p:blipFill>
          <a:blip r:embed="rId2" cstate="print"/>
          <a:stretch>
            <a:fillRect/>
          </a:stretch>
        </p:blipFill>
        <p:spPr>
          <a:xfrm>
            <a:off x="137284" y="396063"/>
            <a:ext cx="1221390" cy="568375"/>
          </a:xfrm>
          <a:prstGeom prst="rect">
            <a:avLst/>
          </a:prstGeom>
        </p:spPr>
      </p:pic>
      <p:pic>
        <p:nvPicPr>
          <p:cNvPr id="18" name="bg object 18"/>
          <p:cNvPicPr/>
          <p:nvPr/>
        </p:nvPicPr>
        <p:blipFill>
          <a:blip r:embed="rId3" cstate="print"/>
          <a:stretch>
            <a:fillRect/>
          </a:stretch>
        </p:blipFill>
        <p:spPr>
          <a:xfrm>
            <a:off x="629097" y="3429037"/>
            <a:ext cx="3496818" cy="2622550"/>
          </a:xfrm>
          <a:prstGeom prst="rect">
            <a:avLst/>
          </a:prstGeom>
        </p:spPr>
      </p:pic>
      <p:pic>
        <p:nvPicPr>
          <p:cNvPr id="19" name="bg object 19"/>
          <p:cNvPicPr/>
          <p:nvPr/>
        </p:nvPicPr>
        <p:blipFill>
          <a:blip r:embed="rId4" cstate="print"/>
          <a:stretch>
            <a:fillRect/>
          </a:stretch>
        </p:blipFill>
        <p:spPr>
          <a:xfrm>
            <a:off x="5018151" y="1299349"/>
            <a:ext cx="3635312" cy="4874640"/>
          </a:xfrm>
          <a:prstGeom prst="rect">
            <a:avLst/>
          </a:prstGeom>
        </p:spPr>
      </p:pic>
      <p:sp>
        <p:nvSpPr>
          <p:cNvPr id="2" name="Holder 2"/>
          <p:cNvSpPr>
            <a:spLocks noGrp="1"/>
          </p:cNvSpPr>
          <p:nvPr>
            <p:ph type="title"/>
          </p:nvPr>
        </p:nvSpPr>
        <p:spPr/>
        <p:txBody>
          <a:bodyPr lIns="0" tIns="0" rIns="0" bIns="0"/>
          <a:lstStyle>
            <a:lvl1pPr>
              <a:defRPr sz="1725" b="1" i="0">
                <a:solidFill>
                  <a:schemeClr val="tx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3730815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a:t>Master-Untertitelformat bearbeiten</a:t>
            </a:r>
            <a:endParaRPr lang="de-DE"/>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939792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p:txBody>
          <a:bodyPr/>
          <a:lstStyle/>
          <a:p>
            <a:fld id="{7696BDFF-494B-604D-86C9-62B6D5131711}" type="slidenum">
              <a:rPr lang="de-DE" smtClean="0"/>
              <a:t>‹Nr.›</a:t>
            </a:fld>
            <a:endParaRPr lang="de-DE"/>
          </a:p>
        </p:txBody>
      </p:sp>
    </p:spTree>
    <p:extLst>
      <p:ext uri="{BB962C8B-B14F-4D97-AF65-F5344CB8AC3E}">
        <p14:creationId xmlns:p14="http://schemas.microsoft.com/office/powerpoint/2010/main" val="86839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a:t>Mastertextformat bearbeiten</a:t>
            </a:r>
          </a:p>
        </p:txBody>
      </p:sp>
      <p:sp>
        <p:nvSpPr>
          <p:cNvPr id="4" name="Datumsplatzhalter 3"/>
          <p:cNvSpPr>
            <a:spLocks noGrp="1"/>
          </p:cNvSpPr>
          <p:nvPr>
            <p:ph type="dt" sz="half" idx="10"/>
          </p:nvPr>
        </p:nvSpPr>
        <p:spPr/>
        <p:txBody>
          <a:bodyPr/>
          <a:lstStyle/>
          <a:p>
            <a:r>
              <a:rPr lang="de-DE" dirty="0"/>
              <a:t>Shorttitle, Name	</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3277801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Datumsplatzhalter 4"/>
          <p:cNvSpPr>
            <a:spLocks noGrp="1"/>
          </p:cNvSpPr>
          <p:nvPr>
            <p:ph type="dt" sz="half" idx="10"/>
          </p:nvPr>
        </p:nvSpPr>
        <p:spPr/>
        <p:txBody>
          <a:bodyPr/>
          <a:lstStyle/>
          <a:p>
            <a:r>
              <a:rPr lang="de-DE" dirty="0"/>
              <a:t>Shorttitle, Name</a:t>
            </a:r>
          </a:p>
        </p:txBody>
      </p:sp>
      <p:sp>
        <p:nvSpPr>
          <p:cNvPr id="6" name="Fußzeilenplatzhalter 5"/>
          <p:cNvSpPr>
            <a:spLocks noGrp="1"/>
          </p:cNvSpPr>
          <p:nvPr>
            <p:ph type="ftr" sz="quarter" idx="11"/>
          </p:nvPr>
        </p:nvSpPr>
        <p:spPr/>
        <p:txBody>
          <a:bodyPr/>
          <a:lstStyle/>
          <a:p>
            <a:r>
              <a:rPr lang="de-DE" dirty="0"/>
              <a:t>Universität Basel</a:t>
            </a:r>
          </a:p>
        </p:txBody>
      </p:sp>
      <p:sp>
        <p:nvSpPr>
          <p:cNvPr id="7" name="Foliennummernplatzhalter 6"/>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225085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Datumsplatzhalter 6"/>
          <p:cNvSpPr>
            <a:spLocks noGrp="1"/>
          </p:cNvSpPr>
          <p:nvPr>
            <p:ph type="dt" sz="half" idx="10"/>
          </p:nvPr>
        </p:nvSpPr>
        <p:spPr/>
        <p:txBody>
          <a:bodyPr/>
          <a:lstStyle/>
          <a:p>
            <a:r>
              <a:rPr lang="de-DE" dirty="0"/>
              <a:t>Shorttitle, Name</a:t>
            </a:r>
          </a:p>
        </p:txBody>
      </p:sp>
      <p:sp>
        <p:nvSpPr>
          <p:cNvPr id="8" name="Fußzeilenplatzhalter 7"/>
          <p:cNvSpPr>
            <a:spLocks noGrp="1"/>
          </p:cNvSpPr>
          <p:nvPr>
            <p:ph type="ftr" sz="quarter" idx="11"/>
          </p:nvPr>
        </p:nvSpPr>
        <p:spPr/>
        <p:txBody>
          <a:bodyPr/>
          <a:lstStyle/>
          <a:p>
            <a:r>
              <a:rPr lang="de-DE" dirty="0"/>
              <a:t>Universität Basel</a:t>
            </a:r>
          </a:p>
        </p:txBody>
      </p:sp>
      <p:sp>
        <p:nvSpPr>
          <p:cNvPr id="9" name="Foliennummernplatzhalter 8"/>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a:p>
        </p:txBody>
      </p:sp>
    </p:spTree>
    <p:extLst>
      <p:ext uri="{BB962C8B-B14F-4D97-AF65-F5344CB8AC3E}">
        <p14:creationId xmlns:p14="http://schemas.microsoft.com/office/powerpoint/2010/main" val="652092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Datumsplatzhalter 2"/>
          <p:cNvSpPr>
            <a:spLocks noGrp="1"/>
          </p:cNvSpPr>
          <p:nvPr>
            <p:ph type="dt" sz="half" idx="10"/>
          </p:nvPr>
        </p:nvSpPr>
        <p:spPr/>
        <p:txBody>
          <a:bodyPr/>
          <a:lstStyle/>
          <a:p>
            <a:r>
              <a:rPr lang="de-DE" dirty="0"/>
              <a:t>Shorttitle, Name</a:t>
            </a:r>
          </a:p>
        </p:txBody>
      </p:sp>
      <p:sp>
        <p:nvSpPr>
          <p:cNvPr id="4" name="Fußzeilenplatzhalter 3"/>
          <p:cNvSpPr>
            <a:spLocks noGrp="1"/>
          </p:cNvSpPr>
          <p:nvPr>
            <p:ph type="ftr" sz="quarter" idx="11"/>
          </p:nvPr>
        </p:nvSpPr>
        <p:spPr/>
        <p:txBody>
          <a:bodyPr/>
          <a:lstStyle/>
          <a:p>
            <a:r>
              <a:rPr lang="de-DE" dirty="0"/>
              <a:t>Universität Basel</a:t>
            </a:r>
          </a:p>
        </p:txBody>
      </p:sp>
      <p:sp>
        <p:nvSpPr>
          <p:cNvPr id="5" name="Foliennummernplatzhalter 4"/>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73853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dirty="0"/>
              <a:t>Shorttitle, Name</a:t>
            </a:r>
          </a:p>
        </p:txBody>
      </p:sp>
      <p:sp>
        <p:nvSpPr>
          <p:cNvPr id="3" name="Fußzeilenplatzhalter 2"/>
          <p:cNvSpPr>
            <a:spLocks noGrp="1"/>
          </p:cNvSpPr>
          <p:nvPr>
            <p:ph type="ftr" sz="quarter" idx="11"/>
          </p:nvPr>
        </p:nvSpPr>
        <p:spPr/>
        <p:txBody>
          <a:bodyPr/>
          <a:lstStyle/>
          <a:p>
            <a:r>
              <a:rPr lang="de-DE" dirty="0"/>
              <a:t>Universität Basel</a:t>
            </a:r>
          </a:p>
        </p:txBody>
      </p:sp>
      <p:sp>
        <p:nvSpPr>
          <p:cNvPr id="4" name="Foliennummernplatzhalter 3"/>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661436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r>
              <a:rPr lang="de-DE" dirty="0"/>
              <a:t>Shorttitle, Name</a:t>
            </a:r>
          </a:p>
        </p:txBody>
      </p:sp>
      <p:sp>
        <p:nvSpPr>
          <p:cNvPr id="6" name="Fußzeilenplatzhalter 5"/>
          <p:cNvSpPr>
            <a:spLocks noGrp="1"/>
          </p:cNvSpPr>
          <p:nvPr>
            <p:ph type="ftr" sz="quarter" idx="11"/>
          </p:nvPr>
        </p:nvSpPr>
        <p:spPr/>
        <p:txBody>
          <a:bodyPr/>
          <a:lstStyle/>
          <a:p>
            <a:r>
              <a:rPr lang="de-DE" dirty="0"/>
              <a:t>Universität Basel</a:t>
            </a:r>
          </a:p>
        </p:txBody>
      </p:sp>
      <p:sp>
        <p:nvSpPr>
          <p:cNvPr id="7" name="Foliennummernplatzhalter 6"/>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898388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r>
              <a:rPr lang="de-DE" dirty="0"/>
              <a:t>Shorttitle, Name</a:t>
            </a:r>
          </a:p>
        </p:txBody>
      </p:sp>
      <p:sp>
        <p:nvSpPr>
          <p:cNvPr id="6" name="Fußzeilenplatzhalter 5"/>
          <p:cNvSpPr>
            <a:spLocks noGrp="1"/>
          </p:cNvSpPr>
          <p:nvPr>
            <p:ph type="ftr" sz="quarter" idx="11"/>
          </p:nvPr>
        </p:nvSpPr>
        <p:spPr/>
        <p:txBody>
          <a:bodyPr/>
          <a:lstStyle/>
          <a:p>
            <a:r>
              <a:rPr lang="de-DE" dirty="0"/>
              <a:t>Universität Basel</a:t>
            </a:r>
          </a:p>
        </p:txBody>
      </p:sp>
      <p:sp>
        <p:nvSpPr>
          <p:cNvPr id="7" name="Foliennummernplatzhalter 6"/>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
        <p:nvSpPr>
          <p:cNvPr id="8" name="Textfeld 7"/>
          <p:cNvSpPr txBox="1"/>
          <p:nvPr userDrawn="1"/>
        </p:nvSpPr>
        <p:spPr>
          <a:xfrm>
            <a:off x="639335" y="6454080"/>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2717732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80412" y="6356350"/>
            <a:ext cx="406388"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990760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CH" dirty="0"/>
              <a:t>Mastertextformat bearbeiten</a:t>
            </a:r>
          </a:p>
          <a:p>
            <a:pPr lvl="1"/>
            <a:r>
              <a:rPr lang="de-CH" dirty="0"/>
              <a:t>Zweite Ebene</a:t>
            </a:r>
          </a:p>
          <a:p>
            <a:pPr lvl="2"/>
            <a:r>
              <a:rPr lang="de-CH"/>
              <a:t>Dritte Ebene</a:t>
            </a:r>
          </a:p>
          <a:p>
            <a:pPr lvl="3"/>
            <a:r>
              <a:rPr lang="de-CH" dirty="0"/>
              <a:t>Vierte Ebene</a:t>
            </a:r>
          </a:p>
          <a:p>
            <a:pPr lvl="4"/>
            <a:r>
              <a:rPr lang="de-CH" dirty="0"/>
              <a:t>Fünfte Ebene</a:t>
            </a:r>
            <a:endParaRPr lang="de-DE" dirty="0"/>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936797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31800" y="404813"/>
            <a:ext cx="8280400" cy="755936"/>
          </a:xfrm>
          <a:prstGeom prst="rect">
            <a:avLst/>
          </a:prstGeom>
        </p:spPr>
        <p:txBody>
          <a:bodyPr vert="horz" lIns="0" tIns="0" rIns="0" bIns="0" rtlCol="0" anchor="t" anchorCtr="0">
            <a:noAutofit/>
          </a:bodyPr>
          <a:lstStyle/>
          <a:p>
            <a:r>
              <a:rPr lang="de-CH" dirty="0"/>
              <a:t>Titelmasterformat durch Klicken bearbeiten</a:t>
            </a:r>
          </a:p>
        </p:txBody>
      </p:sp>
      <p:sp>
        <p:nvSpPr>
          <p:cNvPr id="3" name="Textplatzhalter 2"/>
          <p:cNvSpPr>
            <a:spLocks noGrp="1"/>
          </p:cNvSpPr>
          <p:nvPr>
            <p:ph type="body" idx="1"/>
          </p:nvPr>
        </p:nvSpPr>
        <p:spPr>
          <a:xfrm>
            <a:off x="432000" y="1520826"/>
            <a:ext cx="8280200" cy="4716462"/>
          </a:xfrm>
          <a:prstGeom prst="rect">
            <a:avLst/>
          </a:prstGeom>
        </p:spPr>
        <p:txBody>
          <a:bodyPr vert="horz" lIns="0" tIns="0" rIns="0" bIns="0" rtlCol="0">
            <a:noAutofit/>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Datumsplatzhalter 3"/>
          <p:cNvSpPr>
            <a:spLocks noGrp="1"/>
          </p:cNvSpPr>
          <p:nvPr>
            <p:ph type="dt" sz="half" idx="2"/>
          </p:nvPr>
        </p:nvSpPr>
        <p:spPr>
          <a:xfrm>
            <a:off x="431800" y="6524626"/>
            <a:ext cx="2159000" cy="180000"/>
          </a:xfrm>
          <a:prstGeom prst="rect">
            <a:avLst/>
          </a:prstGeom>
        </p:spPr>
        <p:txBody>
          <a:bodyPr vert="horz" lIns="0" tIns="21600" rIns="0" bIns="0" rtlCol="0" anchor="t" anchorCtr="0"/>
          <a:lstStyle>
            <a:lvl1pPr algn="l">
              <a:defRPr sz="1000">
                <a:solidFill>
                  <a:schemeClr val="tx1"/>
                </a:solidFill>
              </a:defRPr>
            </a:lvl1pPr>
          </a:lstStyle>
          <a:p>
            <a:r>
              <a:rPr lang="de-CH" dirty="0"/>
              <a:t>Shorttitle, Name</a:t>
            </a:r>
          </a:p>
        </p:txBody>
      </p:sp>
      <p:sp>
        <p:nvSpPr>
          <p:cNvPr id="5" name="Fußzeilenplatzhalter 4"/>
          <p:cNvSpPr>
            <a:spLocks noGrp="1"/>
          </p:cNvSpPr>
          <p:nvPr>
            <p:ph type="ftr" sz="quarter" idx="3"/>
          </p:nvPr>
        </p:nvSpPr>
        <p:spPr>
          <a:xfrm>
            <a:off x="6444208" y="6525344"/>
            <a:ext cx="1908212" cy="180000"/>
          </a:xfrm>
          <a:prstGeom prst="rect">
            <a:avLst/>
          </a:prstGeom>
        </p:spPr>
        <p:txBody>
          <a:bodyPr vert="horz" lIns="0" tIns="21600" rIns="0" bIns="0" rtlCol="0" anchor="t" anchorCtr="0"/>
          <a:lstStyle>
            <a:lvl1pPr algn="ctr">
              <a:defRPr sz="1000" b="1">
                <a:solidFill>
                  <a:schemeClr val="tx1"/>
                </a:solidFill>
              </a:defRPr>
            </a:lvl1pPr>
          </a:lstStyle>
          <a:p>
            <a:pPr algn="r"/>
            <a:r>
              <a:rPr lang="de-CH" dirty="0"/>
              <a:t>Universität Basel</a:t>
            </a:r>
          </a:p>
        </p:txBody>
      </p:sp>
      <p:sp>
        <p:nvSpPr>
          <p:cNvPr id="6" name="Foliennummernplatzhalter 5"/>
          <p:cNvSpPr>
            <a:spLocks noGrp="1"/>
          </p:cNvSpPr>
          <p:nvPr>
            <p:ph type="sldNum" sz="quarter" idx="4"/>
          </p:nvPr>
        </p:nvSpPr>
        <p:spPr>
          <a:xfrm>
            <a:off x="8460432" y="6525344"/>
            <a:ext cx="252028" cy="144016"/>
          </a:xfrm>
          <a:prstGeom prst="rect">
            <a:avLst/>
          </a:prstGeom>
        </p:spPr>
        <p:txBody>
          <a:bodyPr vert="horz" lIns="0" tIns="21600" rIns="0" bIns="0" rtlCol="0" anchor="t" anchorCtr="0"/>
          <a:lstStyle>
            <a:lvl1pPr algn="r">
              <a:defRPr sz="1000">
                <a:solidFill>
                  <a:schemeClr val="tx1"/>
                </a:solidFill>
              </a:defRPr>
            </a:lvl1pPr>
          </a:lstStyle>
          <a:p>
            <a:fld id="{1AD40559-35D8-9A4B-A99A-84DBA8BE499F}" type="slidenum">
              <a:rPr lang="de-CH" smtClean="0"/>
              <a:pPr/>
              <a:t>‹Nr.›</a:t>
            </a:fld>
            <a:endParaRPr lang="de-CH" dirty="0"/>
          </a:p>
        </p:txBody>
      </p:sp>
      <p:cxnSp>
        <p:nvCxnSpPr>
          <p:cNvPr id="10" name="Gerade Verbindung 9"/>
          <p:cNvCxnSpPr/>
          <p:nvPr/>
        </p:nvCxnSpPr>
        <p:spPr>
          <a:xfrm>
            <a:off x="432000" y="6453188"/>
            <a:ext cx="82802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0734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8" r:id="rId5"/>
    <p:sldLayoutId id="2147483659" r:id="rId6"/>
    <p:sldLayoutId id="2147483660" r:id="rId7"/>
    <p:sldLayoutId id="2147483661" r:id="rId8"/>
    <p:sldLayoutId id="2147483654" r:id="rId9"/>
    <p:sldLayoutId id="2147483655" r:id="rId10"/>
    <p:sldLayoutId id="2147483662" r:id="rId11"/>
    <p:sldLayoutId id="2147483675" r:id="rId12"/>
    <p:sldLayoutId id="2147483676" r:id="rId13"/>
    <p:sldLayoutId id="2147483677" r:id="rId14"/>
  </p:sldLayoutIdLst>
  <p:hf hdr="0" dt="0"/>
  <p:txStyles>
    <p:titleStyle>
      <a:lvl1pPr algn="l" defTabSz="914400" rtl="0" eaLnBrk="1" latinLnBrk="0" hangingPunct="1">
        <a:lnSpc>
          <a:spcPts val="2500"/>
        </a:lnSpc>
        <a:spcBef>
          <a:spcPct val="0"/>
        </a:spcBef>
        <a:buNone/>
        <a:defRPr sz="2300" b="1"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CH"/>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tx1">
                    <a:tint val="75000"/>
                  </a:schemeClr>
                </a:solidFill>
                <a:latin typeface="Arial"/>
                <a:cs typeface="Arial"/>
              </a:defRPr>
            </a:lvl1pPr>
          </a:lstStyle>
          <a:p>
            <a:r>
              <a:rPr lang="de-DE" dirty="0"/>
              <a:t>Shorttitle, Name</a:t>
            </a:r>
          </a:p>
        </p:txBody>
      </p:sp>
      <p:sp>
        <p:nvSpPr>
          <p:cNvPr id="5" name="Fußzeilenplatzhalter 4"/>
          <p:cNvSpPr>
            <a:spLocks noGrp="1"/>
          </p:cNvSpPr>
          <p:nvPr>
            <p:ph type="ftr" sz="quarter" idx="3"/>
          </p:nvPr>
        </p:nvSpPr>
        <p:spPr>
          <a:xfrm>
            <a:off x="5292080" y="6345324"/>
            <a:ext cx="2895600" cy="365125"/>
          </a:xfrm>
          <a:prstGeom prst="rect">
            <a:avLst/>
          </a:prstGeom>
        </p:spPr>
        <p:txBody>
          <a:bodyPr vert="horz" lIns="91440" tIns="45720" rIns="91440" bIns="45720" rtlCol="0" anchor="ctr"/>
          <a:lstStyle>
            <a:lvl1pPr algn="ctr">
              <a:defRPr sz="1000" b="1">
                <a:solidFill>
                  <a:schemeClr val="tx1">
                    <a:tint val="75000"/>
                  </a:schemeClr>
                </a:solidFill>
                <a:latin typeface="Arial"/>
                <a:cs typeface="Arial"/>
              </a:defRPr>
            </a:lvl1pPr>
          </a:lstStyle>
          <a:p>
            <a:r>
              <a:rPr lang="de-DE" dirty="0"/>
              <a:t>Universität Basel</a:t>
            </a:r>
          </a:p>
        </p:txBody>
      </p:sp>
      <p:sp>
        <p:nvSpPr>
          <p:cNvPr id="6" name="Foliennummernplatzhalter 5"/>
          <p:cNvSpPr>
            <a:spLocks noGrp="1"/>
          </p:cNvSpPr>
          <p:nvPr>
            <p:ph type="sldNum" sz="quarter" idx="4"/>
          </p:nvPr>
        </p:nvSpPr>
        <p:spPr>
          <a:xfrm>
            <a:off x="8316416" y="6356350"/>
            <a:ext cx="370384" cy="365125"/>
          </a:xfrm>
          <a:prstGeom prst="rect">
            <a:avLst/>
          </a:prstGeom>
        </p:spPr>
        <p:txBody>
          <a:bodyPr vert="horz" lIns="91440" tIns="45720" rIns="91440" bIns="45720" rtlCol="0" anchor="ctr"/>
          <a:lstStyle>
            <a:lvl1pPr algn="r">
              <a:defRPr sz="1000">
                <a:solidFill>
                  <a:schemeClr val="tx1">
                    <a:tint val="75000"/>
                  </a:schemeClr>
                </a:solidFill>
                <a:latin typeface="Arial"/>
                <a:cs typeface="Arial"/>
              </a:defRPr>
            </a:lvl1pPr>
          </a:lstStyle>
          <a:p>
            <a:fld id="{7696BDFF-494B-604D-86C9-62B6D5131711}" type="slidenum">
              <a:rPr lang="de-DE" smtClean="0"/>
              <a:pPr/>
              <a:t>‹Nr.›</a:t>
            </a:fld>
            <a:endParaRPr lang="de-DE" dirty="0"/>
          </a:p>
        </p:txBody>
      </p:sp>
    </p:spTree>
    <p:extLst>
      <p:ext uri="{BB962C8B-B14F-4D97-AF65-F5344CB8AC3E}">
        <p14:creationId xmlns:p14="http://schemas.microsoft.com/office/powerpoint/2010/main" val="8388627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mailto:studiendekanat-psychologie@unibas.ch"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hyperlink" Target="mailto:It-support-psycho@unibas.ch" TargetMode="External"/><Relationship Id="rId1" Type="http://schemas.openxmlformats.org/officeDocument/2006/relationships/slideLayout" Target="../slideLayouts/slideLayout3.xml"/><Relationship Id="rId4" Type="http://schemas.openxmlformats.org/officeDocument/2006/relationships/image" Target="../media/image7.tiff"/></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diversity-psychologie@unibas.ch" TargetMode="External"/><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hyperlink" Target="mailto:personalintegrity@unibas.ch"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tiff"/><Relationship Id="rId5" Type="http://schemas.openxmlformats.org/officeDocument/2006/relationships/image" Target="../media/image16.tiff"/><Relationship Id="rId4" Type="http://schemas.openxmlformats.org/officeDocument/2006/relationships/hyperlink" Target="https://fg-psychologie.unibas.ch/de/hom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1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hyperlink" Target="http://www.mobile.unibas.ch/" TargetMode="Externa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hyperlink" Target="mailto:Muste.Muster@Stud.unibas.ch"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jpg"/></Relationships>
</file>

<file path=ppt/slides/_rels/slide36.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g"/><Relationship Id="rId9" Type="http://schemas.openxmlformats.org/officeDocument/2006/relationships/image" Target="../media/image3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png"/><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mailto:fg-psychologie@unibas.ch" TargetMode="External"/><Relationship Id="rId7"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8.jpg"/><Relationship Id="rId5" Type="http://schemas.openxmlformats.org/officeDocument/2006/relationships/hyperlink" Target="https://fg-psychologie.unibas.ch/de/" TargetMode="External"/><Relationship Id="rId4" Type="http://schemas.openxmlformats.org/officeDocument/2006/relationships/hyperlink" Target="https://www.instagram.com/fg_psychologie/"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el 1">
            <a:extLst>
              <a:ext uri="{FF2B5EF4-FFF2-40B4-BE49-F238E27FC236}">
                <a16:creationId xmlns:a16="http://schemas.microsoft.com/office/drawing/2014/main" id="{A62AD675-2D4D-07B8-CD9C-5D6250585359}"/>
              </a:ext>
            </a:extLst>
          </p:cNvPr>
          <p:cNvSpPr>
            <a:spLocks noGrp="1"/>
          </p:cNvSpPr>
          <p:nvPr>
            <p:ph type="ctrTitle"/>
          </p:nvPr>
        </p:nvSpPr>
        <p:spPr>
          <a:xfrm>
            <a:off x="971550" y="1376363"/>
            <a:ext cx="7772400" cy="1044575"/>
          </a:xfrm>
        </p:spPr>
        <p:txBody>
          <a:bodyPr/>
          <a:lstStyle/>
          <a:p>
            <a:pPr eaLnBrk="1" hangingPunct="1"/>
            <a:r>
              <a:rPr lang="de-CH" altLang="de-DE">
                <a:ea typeface="ＭＳ Ｐゴシック" panose="020B0600070205080204" pitchFamily="34" charset="-128"/>
              </a:rPr>
              <a:t>Ihr</a:t>
            </a:r>
            <a:br>
              <a:rPr lang="de-CH" altLang="de-DE">
                <a:ea typeface="ＭＳ Ｐゴシック" panose="020B0600070205080204" pitchFamily="34" charset="-128"/>
              </a:rPr>
            </a:br>
            <a:r>
              <a:rPr lang="de-CH" altLang="de-DE">
                <a:ea typeface="ＭＳ Ｐゴシック" panose="020B0600070205080204" pitchFamily="34" charset="-128"/>
              </a:rPr>
              <a:t>Psychologiestudium</a:t>
            </a:r>
          </a:p>
        </p:txBody>
      </p:sp>
      <p:sp>
        <p:nvSpPr>
          <p:cNvPr id="14338" name="Untertitel 2">
            <a:extLst>
              <a:ext uri="{FF2B5EF4-FFF2-40B4-BE49-F238E27FC236}">
                <a16:creationId xmlns:a16="http://schemas.microsoft.com/office/drawing/2014/main" id="{4E731CDD-7FBC-F602-2026-BA711F299970}"/>
              </a:ext>
            </a:extLst>
          </p:cNvPr>
          <p:cNvSpPr>
            <a:spLocks noGrp="1"/>
          </p:cNvSpPr>
          <p:nvPr>
            <p:ph type="subTitle" idx="1"/>
          </p:nvPr>
        </p:nvSpPr>
        <p:spPr>
          <a:xfrm>
            <a:off x="971550" y="2565400"/>
            <a:ext cx="6800850" cy="323850"/>
          </a:xfrm>
        </p:spPr>
        <p:txBody>
          <a:bodyPr/>
          <a:lstStyle/>
          <a:p>
            <a:pPr eaLnBrk="1" hangingPunct="1"/>
            <a:r>
              <a:rPr lang="de-CH" altLang="de-DE" dirty="0">
                <a:ea typeface="ＭＳ Ｐゴシック" panose="020B0600070205080204" pitchFamily="34" charset="-128"/>
              </a:rPr>
              <a:t>Studiendekanat, Herbstsemester 2026</a:t>
            </a:r>
          </a:p>
        </p:txBody>
      </p:sp>
      <p:pic>
        <p:nvPicPr>
          <p:cNvPr id="14339" name="Bildplatzhalter 3">
            <a:extLst>
              <a:ext uri="{FF2B5EF4-FFF2-40B4-BE49-F238E27FC236}">
                <a16:creationId xmlns:a16="http://schemas.microsoft.com/office/drawing/2014/main" id="{A3667654-29BF-F092-292E-17534CDBB955}"/>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18704" b="18704"/>
          <a:stretch>
            <a:fillRect/>
          </a:stretch>
        </p:blip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6E574C3-7C43-ACDC-6E81-95B99A86CD1B}"/>
              </a:ext>
            </a:extLst>
          </p:cNvPr>
          <p:cNvSpPr>
            <a:spLocks noGrp="1"/>
          </p:cNvSpPr>
          <p:nvPr>
            <p:ph type="title"/>
          </p:nvPr>
        </p:nvSpPr>
        <p:spPr/>
        <p:txBody>
          <a:bodyPr/>
          <a:lstStyle/>
          <a:p>
            <a:r>
              <a:rPr lang="de-DE" dirty="0" err="1"/>
              <a:t>Begrüssung</a:t>
            </a:r>
            <a:endParaRPr lang="de-DE" dirty="0"/>
          </a:p>
        </p:txBody>
      </p:sp>
      <p:pic>
        <p:nvPicPr>
          <p:cNvPr id="6" name="Inhaltsplatzhalter 9">
            <a:extLst>
              <a:ext uri="{FF2B5EF4-FFF2-40B4-BE49-F238E27FC236}">
                <a16:creationId xmlns:a16="http://schemas.microsoft.com/office/drawing/2014/main" id="{08B442CE-C0C5-9771-4CF9-556B1402D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100" y="620688"/>
            <a:ext cx="5664000" cy="4248000"/>
          </a:xfrm>
          <a:prstGeom prst="rect">
            <a:avLst/>
          </a:prstGeom>
        </p:spPr>
      </p:pic>
      <p:sp>
        <p:nvSpPr>
          <p:cNvPr id="8" name="Textfeld 7">
            <a:extLst>
              <a:ext uri="{FF2B5EF4-FFF2-40B4-BE49-F238E27FC236}">
                <a16:creationId xmlns:a16="http://schemas.microsoft.com/office/drawing/2014/main" id="{ACA6059C-DC90-9BC0-FF0A-DA26A3FE0400}"/>
              </a:ext>
            </a:extLst>
          </p:cNvPr>
          <p:cNvSpPr txBox="1"/>
          <p:nvPr/>
        </p:nvSpPr>
        <p:spPr>
          <a:xfrm>
            <a:off x="431800" y="5301208"/>
            <a:ext cx="4932288" cy="369332"/>
          </a:xfrm>
          <a:prstGeom prst="rect">
            <a:avLst/>
          </a:prstGeom>
          <a:noFill/>
        </p:spPr>
        <p:txBody>
          <a:bodyPr wrap="square">
            <a:spAutoFit/>
          </a:bodyPr>
          <a:lstStyle/>
          <a:p>
            <a:r>
              <a:rPr lang="de-DE" dirty="0"/>
              <a:t>Studiendekan Prof. Dr. Alexander Grob</a:t>
            </a:r>
          </a:p>
        </p:txBody>
      </p:sp>
    </p:spTree>
    <p:extLst>
      <p:ext uri="{BB962C8B-B14F-4D97-AF65-F5344CB8AC3E}">
        <p14:creationId xmlns:p14="http://schemas.microsoft.com/office/powerpoint/2010/main" val="348930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Agenda</a:t>
            </a:r>
          </a:p>
        </p:txBody>
      </p:sp>
      <p:sp>
        <p:nvSpPr>
          <p:cNvPr id="8" name="Foliennummernplatzhalter 7"/>
          <p:cNvSpPr>
            <a:spLocks noGrp="1"/>
          </p:cNvSpPr>
          <p:nvPr>
            <p:ph type="sldNum" sz="quarter" idx="12"/>
          </p:nvPr>
        </p:nvSpPr>
        <p:spPr/>
        <p:txBody>
          <a:bodyPr/>
          <a:lstStyle/>
          <a:p>
            <a:fld id="{B3811826-9277-4232-A2B5-17D05DFC7392}" type="slidenum">
              <a:rPr lang="de-CH" smtClean="0"/>
              <a:pPr/>
              <a:t>3</a:t>
            </a:fld>
            <a:endParaRPr lang="de-CH" dirty="0"/>
          </a:p>
        </p:txBody>
      </p:sp>
      <p:sp>
        <p:nvSpPr>
          <p:cNvPr id="9" name="Datumsplatzhalter 3">
            <a:extLst>
              <a:ext uri="{FF2B5EF4-FFF2-40B4-BE49-F238E27FC236}">
                <a16:creationId xmlns:a16="http://schemas.microsoft.com/office/drawing/2014/main" id="{808A0B5B-9BFD-454B-8ACE-923D1B832A4C}"/>
              </a:ext>
            </a:extLst>
          </p:cNvPr>
          <p:cNvSpPr>
            <a:spLocks noGrp="1"/>
          </p:cNvSpPr>
          <p:nvPr>
            <p:ph type="dt" sz="quarter" idx="10"/>
          </p:nvPr>
        </p:nvSpPr>
        <p:spPr>
          <a:xfrm>
            <a:off x="468313" y="6525344"/>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DE3F1500-EEFC-ED4F-B11E-7C21A6D89EA2}"/>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53F3E20A-5723-26C1-81BB-89D6F7A8EC1D}"/>
              </a:ext>
            </a:extLst>
          </p:cNvPr>
          <p:cNvGraphicFramePr>
            <a:graphicFrameLocks noGrp="1"/>
          </p:cNvGraphicFramePr>
          <p:nvPr>
            <p:extLst>
              <p:ext uri="{D42A27DB-BD31-4B8C-83A1-F6EECF244321}">
                <p14:modId xmlns:p14="http://schemas.microsoft.com/office/powerpoint/2010/main" val="154904289"/>
              </p:ext>
            </p:extLst>
          </p:nvPr>
        </p:nvGraphicFramePr>
        <p:xfrm>
          <a:off x="1187624" y="1894032"/>
          <a:ext cx="6144344" cy="2091600"/>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1808041020"/>
                    </a:ext>
                  </a:extLst>
                </a:gridCol>
                <a:gridCol w="5496272">
                  <a:extLst>
                    <a:ext uri="{9D8B030D-6E8A-4147-A177-3AD203B41FA5}">
                      <a16:colId xmlns:a16="http://schemas.microsoft.com/office/drawing/2014/main" val="3822854498"/>
                    </a:ext>
                  </a:extLst>
                </a:gridCol>
              </a:tblGrid>
              <a:tr h="332151">
                <a:tc>
                  <a:txBody>
                    <a:bodyPr/>
                    <a:lstStyle/>
                    <a:p>
                      <a:r>
                        <a:rPr lang="de-CH" dirty="0"/>
                        <a:t>1</a:t>
                      </a:r>
                    </a:p>
                  </a:txBody>
                  <a:tcPr marL="144000" marR="144000" marT="90000" marB="9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CH" dirty="0"/>
                        <a:t>Wo finde ich Unterstützung?</a:t>
                      </a:r>
                    </a:p>
                  </a:txBody>
                  <a:tcPr marL="144000" marR="144000" marT="90000" marB="9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4712546"/>
                  </a:ext>
                </a:extLst>
              </a:tr>
              <a:tr h="445679">
                <a:tc>
                  <a:txBody>
                    <a:bodyPr/>
                    <a:lstStyle/>
                    <a:p>
                      <a:r>
                        <a:rPr lang="de-CH" dirty="0"/>
                        <a:t>2</a:t>
                      </a:r>
                    </a:p>
                  </a:txBody>
                  <a:tcPr marL="144000" marR="144000" marT="90000" marB="9000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171093"/>
                  </a:ext>
                </a:extLst>
              </a:tr>
              <a:tr h="445679">
                <a:tc>
                  <a:txBody>
                    <a:bodyPr/>
                    <a:lstStyle/>
                    <a:p>
                      <a:r>
                        <a:rPr lang="de-CH" dirty="0"/>
                        <a:t>3</a:t>
                      </a:r>
                    </a:p>
                  </a:txBody>
                  <a:tcPr marL="144000" marR="144000" marT="90000" marB="9000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CH" dirty="0"/>
                        <a:t>Was ist im ersten Studienjahr zu beachten?</a:t>
                      </a:r>
                    </a:p>
                  </a:txBody>
                  <a:tcPr marL="144000" marR="144000" marT="90000" marB="9000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6053214"/>
                  </a:ext>
                </a:extLst>
              </a:tr>
              <a:tr h="445679">
                <a:tc>
                  <a:txBody>
                    <a:bodyPr/>
                    <a:lstStyle/>
                    <a:p>
                      <a:r>
                        <a:rPr lang="de-CH" dirty="0"/>
                        <a:t>4</a:t>
                      </a:r>
                    </a:p>
                  </a:txBody>
                  <a:tcPr marL="144000" marR="144000" marT="90000" marB="9000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dirty="0"/>
                        <a:t>Fachgruppe Psychologie</a:t>
                      </a:r>
                      <a:endParaRPr lang="de-CH" dirty="0"/>
                    </a:p>
                  </a:txBody>
                  <a:tcPr marL="144000" marR="144000" marT="90000" marB="9000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7664396"/>
                  </a:ext>
                </a:extLst>
              </a:tr>
            </a:tbl>
          </a:graphicData>
        </a:graphic>
      </p:graphicFrame>
    </p:spTree>
    <p:extLst>
      <p:ext uri="{BB962C8B-B14F-4D97-AF65-F5344CB8AC3E}">
        <p14:creationId xmlns:p14="http://schemas.microsoft.com/office/powerpoint/2010/main" val="266990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Agenda</a:t>
            </a:r>
          </a:p>
        </p:txBody>
      </p:sp>
      <p:sp>
        <p:nvSpPr>
          <p:cNvPr id="8" name="Foliennummernplatzhalter 7"/>
          <p:cNvSpPr>
            <a:spLocks noGrp="1"/>
          </p:cNvSpPr>
          <p:nvPr>
            <p:ph type="sldNum" sz="quarter" idx="12"/>
          </p:nvPr>
        </p:nvSpPr>
        <p:spPr/>
        <p:txBody>
          <a:bodyPr/>
          <a:lstStyle/>
          <a:p>
            <a:fld id="{B3811826-9277-4232-A2B5-17D05DFC7392}" type="slidenum">
              <a:rPr lang="de-CH" smtClean="0"/>
              <a:pPr/>
              <a:t>4</a:t>
            </a:fld>
            <a:endParaRPr lang="de-CH" dirty="0"/>
          </a:p>
        </p:txBody>
      </p:sp>
      <p:sp>
        <p:nvSpPr>
          <p:cNvPr id="9" name="Datumsplatzhalter 3">
            <a:extLst>
              <a:ext uri="{FF2B5EF4-FFF2-40B4-BE49-F238E27FC236}">
                <a16:creationId xmlns:a16="http://schemas.microsoft.com/office/drawing/2014/main" id="{A1E46224-C57C-8847-B688-D72DEE9A5D3E}"/>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1328F974-C4C1-084C-98DA-A45E3930563F}"/>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494E7E69-0AAB-C65F-832D-CADE3E0D29BC}"/>
              </a:ext>
            </a:extLst>
          </p:cNvPr>
          <p:cNvGraphicFramePr>
            <a:graphicFrameLocks noGrp="1"/>
          </p:cNvGraphicFramePr>
          <p:nvPr>
            <p:extLst>
              <p:ext uri="{D42A27DB-BD31-4B8C-83A1-F6EECF244321}">
                <p14:modId xmlns:p14="http://schemas.microsoft.com/office/powerpoint/2010/main" val="1346177573"/>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solidFill>
                      <a:schemeClr val="accent1"/>
                    </a:solidFill>
                  </a:tcPr>
                </a:tc>
                <a:tc>
                  <a:txBody>
                    <a:bodyPr/>
                    <a:lstStyle/>
                    <a:p>
                      <a:r>
                        <a:rPr lang="de-CH" dirty="0"/>
                        <a:t>Wo finde ich Unterstützung?</a:t>
                      </a:r>
                    </a:p>
                  </a:txBody>
                  <a:tcPr marL="144000" marR="144000" marT="90000" marB="90000">
                    <a:lnL w="12700" cmpd="sng">
                      <a:noFill/>
                    </a:lnL>
                    <a:lnR w="12700" cmpd="sng">
                      <a:noFill/>
                    </a:lnR>
                    <a:solidFill>
                      <a:schemeClr val="accent1"/>
                    </a:solid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tcPr>
                </a:tc>
                <a:tc>
                  <a:txBody>
                    <a:bodyPr/>
                    <a:lstStyle/>
                    <a:p>
                      <a:r>
                        <a:rPr lang="de-CH" dirty="0"/>
                        <a:t>Was ist im ersten Studienjahr zu beachten?</a:t>
                      </a:r>
                    </a:p>
                  </a:txBody>
                  <a:tcPr marL="144000" marR="144000" marT="90000" marB="90000">
                    <a:lnL w="12700" cmpd="sng">
                      <a:noFill/>
                    </a:lnL>
                    <a:lnR w="12700" cmpd="sng">
                      <a:noFill/>
                    </a:lnR>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tcPr>
                </a:tc>
                <a:tc>
                  <a:txBody>
                    <a:bodyPr/>
                    <a:lstStyle/>
                    <a:p>
                      <a:r>
                        <a:rPr lang="de-DE" dirty="0"/>
                        <a:t> Fachgruppe Psychologie</a:t>
                      </a:r>
                    </a:p>
                  </a:txBody>
                  <a:tcPr>
                    <a:lnL w="12700" cmpd="sng">
                      <a:noFill/>
                    </a:lnL>
                    <a:lnR w="12700" cmpd="sng">
                      <a:noFill/>
                    </a:lnR>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171249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el 1">
            <a:extLst>
              <a:ext uri="{FF2B5EF4-FFF2-40B4-BE49-F238E27FC236}">
                <a16:creationId xmlns:a16="http://schemas.microsoft.com/office/drawing/2014/main" id="{1C4931BF-91F3-C280-9D26-B3A28F0137AF}"/>
              </a:ext>
            </a:extLst>
          </p:cNvPr>
          <p:cNvSpPr>
            <a:spLocks noGrp="1"/>
          </p:cNvSpPr>
          <p:nvPr>
            <p:ph type="title"/>
          </p:nvPr>
        </p:nvSpPr>
        <p:spPr/>
        <p:txBody>
          <a:bodyPr/>
          <a:lstStyle/>
          <a:p>
            <a:r>
              <a:rPr lang="de-DE" altLang="de-DE" dirty="0">
                <a:ea typeface="ＭＳ Ｐゴシック" panose="020B0600070205080204" pitchFamily="34" charset="-128"/>
              </a:rPr>
              <a:t>Studiendekanat Fakultät für Psychologie</a:t>
            </a:r>
          </a:p>
        </p:txBody>
      </p:sp>
      <p:sp>
        <p:nvSpPr>
          <p:cNvPr id="23554" name="Inhaltsplatzhalter 2">
            <a:extLst>
              <a:ext uri="{FF2B5EF4-FFF2-40B4-BE49-F238E27FC236}">
                <a16:creationId xmlns:a16="http://schemas.microsoft.com/office/drawing/2014/main" id="{9E68EFB7-4FDC-C94A-0683-10F93027C137}"/>
              </a:ext>
            </a:extLst>
          </p:cNvPr>
          <p:cNvSpPr>
            <a:spLocks noGrp="1"/>
          </p:cNvSpPr>
          <p:nvPr>
            <p:ph idx="1"/>
          </p:nvPr>
        </p:nvSpPr>
        <p:spPr>
          <a:xfrm>
            <a:off x="431800" y="1052736"/>
            <a:ext cx="8280400" cy="5184775"/>
          </a:xfrm>
        </p:spPr>
        <p:txBody>
          <a:bodyPr/>
          <a:lstStyle/>
          <a:p>
            <a:pPr>
              <a:defRPr/>
            </a:pPr>
            <a:endParaRPr lang="de-DE" altLang="de-DE" b="1" dirty="0">
              <a:ea typeface="ＭＳ Ｐゴシック" panose="020B0600070205080204" pitchFamily="34" charset="-128"/>
            </a:endParaRPr>
          </a:p>
          <a:p>
            <a:pPr marL="285750" indent="-285750">
              <a:buFont typeface="Symbol" pitchFamily="2" charset="2"/>
              <a:buChar char="-"/>
              <a:defRPr/>
            </a:pPr>
            <a:r>
              <a:rPr lang="de-CH" dirty="0"/>
              <a:t>Der Studiendekan ist verantwortlich für die Angelegenheiten von Lehre und  Studium auf allen Stufen. Zu den Aufgaben des Studiendekans gehören die Leitung des Studiendekanats, die Leitung der Prüfungskommission, die Vertretung der Fakultät für Psychologie in den jeweiligen universitären Gremien und die Fragen der Zulassung zum Studium.</a:t>
            </a:r>
            <a:br>
              <a:rPr lang="de-CH" dirty="0"/>
            </a:br>
            <a:endParaRPr lang="de-DE" dirty="0"/>
          </a:p>
          <a:p>
            <a:pPr marL="285750" indent="-285750">
              <a:buFont typeface="Symbol" pitchFamily="2" charset="2"/>
              <a:buChar char="-"/>
              <a:defRPr/>
            </a:pPr>
            <a:r>
              <a:rPr lang="de-DE" altLang="de-DE" dirty="0">
                <a:ea typeface="ＭＳ Ｐゴシック" panose="020B0600070205080204" pitchFamily="34" charset="-128"/>
              </a:rPr>
              <a:t>Das Studiendekanat dient der Planung, Umsetzung und Weiterentwicklung der strategischen, organisatorischen und administrativen Prozesse von Studierenden und Dozierenden im Rahmen des Studiums an der Fakultät für Psychologie</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a:p>
            <a:pPr marL="285750" indent="-285750">
              <a:buFont typeface="Symbol" pitchFamily="2" charset="2"/>
              <a:buChar char="-"/>
              <a:defRPr/>
            </a:pPr>
            <a:r>
              <a:rPr lang="de-DE" altLang="de-DE" dirty="0">
                <a:ea typeface="ＭＳ Ｐゴシック" panose="020B0600070205080204" pitchFamily="34" charset="-128"/>
              </a:rPr>
              <a:t>Es ist ein Dienstleistungszentrum zur transparenten und effizienten Organisation für Studium und Lehre</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a:p>
            <a:pPr marL="285750" indent="-285750">
              <a:buFont typeface="Symbol" pitchFamily="2" charset="2"/>
              <a:buChar char="-"/>
              <a:defRPr/>
            </a:pPr>
            <a:r>
              <a:rPr lang="de-DE" altLang="de-DE" dirty="0">
                <a:ea typeface="ＭＳ Ｐゴシック" panose="020B0600070205080204" pitchFamily="34" charset="-128"/>
              </a:rPr>
              <a:t>Studierende und Mitarbeitende der Fakultät für Psychologie werden in diesen Belangen beraten</a:t>
            </a:r>
          </a:p>
          <a:p>
            <a:pPr>
              <a:defRPr/>
            </a:pPr>
            <a:endParaRPr lang="de-DE" altLang="de-DE" dirty="0">
              <a:ea typeface="ＭＳ Ｐゴシック" panose="020B0600070205080204" pitchFamily="34" charset="-128"/>
            </a:endParaRPr>
          </a:p>
          <a:p>
            <a:pPr>
              <a:buFontTx/>
              <a:buChar char="-"/>
              <a:defRPr/>
            </a:pPr>
            <a:endParaRPr lang="de-DE" altLang="de-DE" dirty="0">
              <a:ea typeface="ＭＳ Ｐゴシック" panose="020B0600070205080204" pitchFamily="34" charset="-128"/>
            </a:endParaRPr>
          </a:p>
          <a:p>
            <a:pPr>
              <a:buFontTx/>
              <a:buChar char="-"/>
              <a:defRPr/>
            </a:pPr>
            <a:endParaRPr lang="de-DE" altLang="de-DE" dirty="0">
              <a:ea typeface="ＭＳ Ｐゴシック" panose="020B0600070205080204" pitchFamily="34" charset="-128"/>
            </a:endParaRPr>
          </a:p>
          <a:p>
            <a:pPr>
              <a:defRPr/>
            </a:pPr>
            <a:endParaRPr lang="de-DE" altLang="de-DE" dirty="0">
              <a:ea typeface="ＭＳ Ｐゴシック" panose="020B0600070205080204" pitchFamily="34" charset="-128"/>
            </a:endParaRPr>
          </a:p>
          <a:p>
            <a:pPr>
              <a:defRPr/>
            </a:pPr>
            <a:endParaRPr lang="de-DE" altLang="de-DE" dirty="0">
              <a:ea typeface="ＭＳ Ｐゴシック" panose="020B0600070205080204" pitchFamily="34" charset="-128"/>
            </a:endParaRPr>
          </a:p>
          <a:p>
            <a:pPr>
              <a:defRPr/>
            </a:pPr>
            <a:endParaRPr lang="de-DE" altLang="de-DE" dirty="0">
              <a:ea typeface="ＭＳ Ｐゴシック" panose="020B0600070205080204" pitchFamily="34" charset="-128"/>
            </a:endParaRPr>
          </a:p>
        </p:txBody>
      </p:sp>
      <p:sp>
        <p:nvSpPr>
          <p:cNvPr id="18435" name="Fußzeilenplatzhalter 4">
            <a:extLst>
              <a:ext uri="{FF2B5EF4-FFF2-40B4-BE49-F238E27FC236}">
                <a16:creationId xmlns:a16="http://schemas.microsoft.com/office/drawing/2014/main" id="{F45FBA5E-0220-D602-1B29-BE395FF662B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18436" name="Foliennummernplatzhalter 5">
            <a:extLst>
              <a:ext uri="{FF2B5EF4-FFF2-40B4-BE49-F238E27FC236}">
                <a16:creationId xmlns:a16="http://schemas.microsoft.com/office/drawing/2014/main" id="{150A4054-3597-4420-6D5F-6410BBB6DF7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3225F2E-9402-2942-AF0D-6C23880AA153}" type="slidenum">
              <a:rPr lang="de-CH" altLang="de-DE" smtClean="0"/>
              <a:pPr/>
              <a:t>5</a:t>
            </a:fld>
            <a:endParaRPr lang="de-CH" altLang="de-DE"/>
          </a:p>
        </p:txBody>
      </p:sp>
      <p:sp>
        <p:nvSpPr>
          <p:cNvPr id="2" name="Datumsplatzhalter 3">
            <a:extLst>
              <a:ext uri="{FF2B5EF4-FFF2-40B4-BE49-F238E27FC236}">
                <a16:creationId xmlns:a16="http://schemas.microsoft.com/office/drawing/2014/main" id="{145811A6-0A5F-0B57-E821-03C696EBB54E}"/>
              </a:ext>
            </a:extLst>
          </p:cNvPr>
          <p:cNvSpPr>
            <a:spLocks noGrp="1"/>
          </p:cNvSpPr>
          <p:nvPr>
            <p:ph type="dt" sz="quarter" idx="10"/>
          </p:nvPr>
        </p:nvSpPr>
        <p:spPr>
          <a:xfrm>
            <a:off x="468313" y="6525344"/>
            <a:ext cx="2159000" cy="179388"/>
          </a:xfrm>
        </p:spPr>
        <p:txBody>
          <a:bodyPr/>
          <a:lstStyle/>
          <a:p>
            <a:pPr>
              <a:defRPr/>
            </a:pPr>
            <a:r>
              <a:rPr lang="de-CH" dirty="0"/>
              <a:t>Ihr Psychologiestudium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a:extLst>
              <a:ext uri="{FF2B5EF4-FFF2-40B4-BE49-F238E27FC236}">
                <a16:creationId xmlns:a16="http://schemas.microsoft.com/office/drawing/2014/main" id="{C1F15714-87CD-DCC4-5FA6-28CB72A5C4A1}"/>
              </a:ext>
            </a:extLst>
          </p:cNvPr>
          <p:cNvSpPr>
            <a:spLocks noGrp="1"/>
          </p:cNvSpPr>
          <p:nvPr>
            <p:ph type="title"/>
          </p:nvPr>
        </p:nvSpPr>
        <p:spPr/>
        <p:txBody>
          <a:bodyPr/>
          <a:lstStyle/>
          <a:p>
            <a:r>
              <a:rPr lang="de-DE" altLang="de-DE">
                <a:ea typeface="ＭＳ Ｐゴシック" panose="020B0600070205080204" pitchFamily="34" charset="-128"/>
              </a:rPr>
              <a:t>Studiendekanat Fakultät für Psychologie</a:t>
            </a:r>
          </a:p>
        </p:txBody>
      </p:sp>
      <p:sp>
        <p:nvSpPr>
          <p:cNvPr id="3" name="Inhaltsplatzhalter 2">
            <a:extLst>
              <a:ext uri="{FF2B5EF4-FFF2-40B4-BE49-F238E27FC236}">
                <a16:creationId xmlns:a16="http://schemas.microsoft.com/office/drawing/2014/main" id="{173D093D-9363-EC20-6C2C-F12E58D41C6D}"/>
              </a:ext>
            </a:extLst>
          </p:cNvPr>
          <p:cNvSpPr>
            <a:spLocks noGrp="1"/>
          </p:cNvSpPr>
          <p:nvPr>
            <p:ph idx="1"/>
          </p:nvPr>
        </p:nvSpPr>
        <p:spPr>
          <a:xfrm>
            <a:off x="431800" y="873125"/>
            <a:ext cx="8280400" cy="4716463"/>
          </a:xfrm>
        </p:spPr>
        <p:txBody>
          <a:bodyPr/>
          <a:lstStyle/>
          <a:p>
            <a:pPr marL="0" indent="0" eaLnBrk="1" hangingPunct="1">
              <a:lnSpc>
                <a:spcPct val="80000"/>
              </a:lnSpc>
              <a:defRPr/>
            </a:pPr>
            <a:endParaRPr lang="de-DE" altLang="de-DE" dirty="0">
              <a:ea typeface="ＭＳ Ｐゴシック" panose="020B0600070205080204" pitchFamily="34" charset="-128"/>
            </a:endParaRPr>
          </a:p>
          <a:p>
            <a:pPr marL="0" indent="0" eaLnBrk="1" hangingPunct="1">
              <a:lnSpc>
                <a:spcPct val="80000"/>
              </a:lnSpc>
              <a:defRPr/>
            </a:pPr>
            <a:endParaRPr lang="de-DE" altLang="de-DE" b="1" dirty="0">
              <a:ea typeface="ＭＳ Ｐゴシック" panose="020B0600070205080204" pitchFamily="34" charset="-128"/>
            </a:endParaRPr>
          </a:p>
          <a:p>
            <a:pPr marL="0" indent="0" eaLnBrk="1" hangingPunct="1">
              <a:lnSpc>
                <a:spcPct val="80000"/>
              </a:lnSpc>
              <a:defRPr/>
            </a:pPr>
            <a:r>
              <a:rPr lang="de-DE" altLang="de-DE" b="1" dirty="0">
                <a:ea typeface="ＭＳ Ｐゴシック" panose="020B0600070205080204" pitchFamily="34" charset="-128"/>
              </a:rPr>
              <a:t>Einreichung von Unterlagen beim Studiendekanat digital – als ein PDF Dokument</a:t>
            </a:r>
          </a:p>
          <a:p>
            <a:pPr marL="0" indent="0" eaLnBrk="1" hangingPunct="1">
              <a:lnSpc>
                <a:spcPct val="80000"/>
              </a:lnSpc>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Praktikumsbericht und –</a:t>
            </a:r>
            <a:r>
              <a:rPr lang="de-DE" altLang="de-DE" dirty="0" err="1">
                <a:ea typeface="ＭＳ Ｐゴシック" panose="020B0600070205080204" pitchFamily="34" charset="-128"/>
              </a:rPr>
              <a:t>bestätigung</a:t>
            </a:r>
            <a:r>
              <a:rPr lang="de-DE" altLang="de-DE" dirty="0">
                <a:ea typeface="ＭＳ Ｐゴシック" panose="020B0600070205080204" pitchFamily="34" charset="-128"/>
              </a:rPr>
              <a:t> (Vorlagen auf der Webseite)</a:t>
            </a:r>
          </a:p>
          <a:p>
            <a:pPr marL="285750" indent="-285750" eaLnBrk="1" hangingPunct="1">
              <a:lnSpc>
                <a:spcPts val="2160"/>
              </a:lnSpc>
              <a:buFont typeface="Symbol" pitchFamily="2" charset="2"/>
              <a:buChar char="-"/>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Mitteilung zur Verlängerung des Abgabetermins der Bachelorarbeit</a:t>
            </a:r>
          </a:p>
          <a:p>
            <a:pPr marL="0" indent="0" eaLnBrk="1" hangingPunct="1">
              <a:lnSpc>
                <a:spcPts val="2160"/>
              </a:lnSpc>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Bachelorarbeit (Prozess auf der Website, Fristen Abgabe/Kontaktaufnahme)</a:t>
            </a:r>
          </a:p>
          <a:p>
            <a:pPr marL="0" indent="0" eaLnBrk="1" hangingPunct="1">
              <a:lnSpc>
                <a:spcPts val="2160"/>
              </a:lnSpc>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Antrag auf </a:t>
            </a:r>
            <a:r>
              <a:rPr lang="de-DE" altLang="de-DE" dirty="0" err="1">
                <a:ea typeface="ＭＳ Ｐゴシック" panose="020B0600070205080204" pitchFamily="34" charset="-128"/>
              </a:rPr>
              <a:t>Studiengangsabschluss</a:t>
            </a:r>
            <a:r>
              <a:rPr lang="de-DE" altLang="de-DE" dirty="0">
                <a:ea typeface="ＭＳ Ｐゴシック" panose="020B0600070205080204" pitchFamily="34" charset="-128"/>
              </a:rPr>
              <a:t> (proaktiv, Webformular, Fristen)</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a:p>
            <a:pPr>
              <a:defRPr/>
            </a:pPr>
            <a:endParaRPr lang="de-DE" dirty="0"/>
          </a:p>
          <a:p>
            <a:pPr>
              <a:defRPr/>
            </a:pPr>
            <a:endParaRPr lang="de-DE" dirty="0"/>
          </a:p>
          <a:p>
            <a:pPr>
              <a:defRPr/>
            </a:pPr>
            <a:endParaRPr lang="de-DE" dirty="0"/>
          </a:p>
          <a:p>
            <a:pPr>
              <a:defRPr/>
            </a:pPr>
            <a:endParaRPr lang="de-DE" dirty="0"/>
          </a:p>
        </p:txBody>
      </p:sp>
      <p:sp>
        <p:nvSpPr>
          <p:cNvPr id="22531" name="Fußzeilenplatzhalter 4">
            <a:extLst>
              <a:ext uri="{FF2B5EF4-FFF2-40B4-BE49-F238E27FC236}">
                <a16:creationId xmlns:a16="http://schemas.microsoft.com/office/drawing/2014/main" id="{AC79B5A6-2896-AE76-DF22-D7DA0564D5E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2532" name="Foliennummernplatzhalter 5">
            <a:extLst>
              <a:ext uri="{FF2B5EF4-FFF2-40B4-BE49-F238E27FC236}">
                <a16:creationId xmlns:a16="http://schemas.microsoft.com/office/drawing/2014/main" id="{FE90ED9A-3C8C-038F-84D1-7F23492BEC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8158AD2-038A-0948-AC03-8F8F09DAB444}" type="slidenum">
              <a:rPr lang="de-CH" altLang="de-DE" smtClean="0"/>
              <a:pPr/>
              <a:t>6</a:t>
            </a:fld>
            <a:endParaRPr lang="de-CH" altLang="de-DE"/>
          </a:p>
        </p:txBody>
      </p:sp>
      <p:sp>
        <p:nvSpPr>
          <p:cNvPr id="4" name="Datumsplatzhalter 3">
            <a:extLst>
              <a:ext uri="{FF2B5EF4-FFF2-40B4-BE49-F238E27FC236}">
                <a16:creationId xmlns:a16="http://schemas.microsoft.com/office/drawing/2014/main" id="{2F13624A-02C4-7F6D-DBC4-C8D5616FAFC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extLst>
      <p:ext uri="{BB962C8B-B14F-4D97-AF65-F5344CB8AC3E}">
        <p14:creationId xmlns:p14="http://schemas.microsoft.com/office/powerpoint/2010/main" val="2226915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a:extLst>
              <a:ext uri="{FF2B5EF4-FFF2-40B4-BE49-F238E27FC236}">
                <a16:creationId xmlns:a16="http://schemas.microsoft.com/office/drawing/2014/main" id="{C1F15714-87CD-DCC4-5FA6-28CB72A5C4A1}"/>
              </a:ext>
            </a:extLst>
          </p:cNvPr>
          <p:cNvSpPr>
            <a:spLocks noGrp="1"/>
          </p:cNvSpPr>
          <p:nvPr>
            <p:ph type="title"/>
          </p:nvPr>
        </p:nvSpPr>
        <p:spPr/>
        <p:txBody>
          <a:bodyPr/>
          <a:lstStyle/>
          <a:p>
            <a:r>
              <a:rPr lang="de-DE" altLang="de-DE" dirty="0">
                <a:ea typeface="ＭＳ Ｐゴシック" panose="020B0600070205080204" pitchFamily="34" charset="-128"/>
              </a:rPr>
              <a:t>Studiendekanat Fakultät für Psychologie</a:t>
            </a:r>
          </a:p>
        </p:txBody>
      </p:sp>
      <p:sp>
        <p:nvSpPr>
          <p:cNvPr id="3" name="Inhaltsplatzhalter 2">
            <a:extLst>
              <a:ext uri="{FF2B5EF4-FFF2-40B4-BE49-F238E27FC236}">
                <a16:creationId xmlns:a16="http://schemas.microsoft.com/office/drawing/2014/main" id="{173D093D-9363-EC20-6C2C-F12E58D41C6D}"/>
              </a:ext>
            </a:extLst>
          </p:cNvPr>
          <p:cNvSpPr>
            <a:spLocks noGrp="1"/>
          </p:cNvSpPr>
          <p:nvPr>
            <p:ph idx="1"/>
          </p:nvPr>
        </p:nvSpPr>
        <p:spPr>
          <a:xfrm>
            <a:off x="431800" y="1376833"/>
            <a:ext cx="8280400" cy="4716463"/>
          </a:xfrm>
        </p:spPr>
        <p:txBody>
          <a:bodyPr/>
          <a:lstStyle/>
          <a:p>
            <a:pPr marL="0" indent="0">
              <a:defRPr/>
            </a:pPr>
            <a:r>
              <a:rPr lang="de-DE" b="1" dirty="0"/>
              <a:t>Fragen zum Studium</a:t>
            </a:r>
          </a:p>
          <a:p>
            <a:pPr marL="0" indent="0">
              <a:defRPr/>
            </a:pPr>
            <a:endParaRPr lang="de-DE" dirty="0"/>
          </a:p>
          <a:p>
            <a:pPr marL="285750" indent="-285750">
              <a:buFont typeface="Symbol" pitchFamily="2" charset="2"/>
              <a:buChar char="-"/>
              <a:defRPr/>
            </a:pPr>
            <a:r>
              <a:rPr lang="de-DE" dirty="0"/>
              <a:t>Standort, Missionsstr. 62, Hochparterre Raum 00.001</a:t>
            </a:r>
          </a:p>
          <a:p>
            <a:pPr marL="285750" indent="-285750">
              <a:buFont typeface="Symbol" pitchFamily="2" charset="2"/>
              <a:buChar char="-"/>
              <a:defRPr/>
            </a:pPr>
            <a:r>
              <a:rPr lang="de-DE" dirty="0" err="1"/>
              <a:t>Psychologie.unibas.ch</a:t>
            </a:r>
            <a:r>
              <a:rPr lang="de-DE" dirty="0"/>
              <a:t>/Fakultät/Leitung &amp; Organisation/Studiendekanat</a:t>
            </a:r>
          </a:p>
          <a:p>
            <a:pPr marL="0" indent="0">
              <a:defRPr/>
            </a:pPr>
            <a:endParaRPr lang="de-DE" dirty="0"/>
          </a:p>
          <a:p>
            <a:pPr marL="0" indent="0">
              <a:defRPr/>
            </a:pPr>
            <a:endParaRPr lang="de-DE" dirty="0"/>
          </a:p>
          <a:p>
            <a:pPr marL="285750" indent="-285750">
              <a:buFont typeface="Symbol" pitchFamily="2" charset="2"/>
              <a:buChar char="-"/>
              <a:defRPr/>
            </a:pPr>
            <a:r>
              <a:rPr lang="de-DE" b="1" dirty="0"/>
              <a:t>Telefonische Erreichbarkeit </a:t>
            </a:r>
            <a:r>
              <a:rPr lang="de-DE" dirty="0"/>
              <a:t>(Semester/Vorlesungsfreie Zeit)</a:t>
            </a:r>
          </a:p>
          <a:p>
            <a:pPr marL="0" indent="0">
              <a:defRPr/>
            </a:pPr>
            <a:endParaRPr lang="de-DE" dirty="0"/>
          </a:p>
          <a:p>
            <a:pPr marL="285750" indent="-285750">
              <a:buFont typeface="Symbol" pitchFamily="2" charset="2"/>
              <a:buChar char="-"/>
              <a:defRPr/>
            </a:pPr>
            <a:r>
              <a:rPr lang="de-DE" b="1" dirty="0"/>
              <a:t>Wöchentliche Beratungen vor Ort </a:t>
            </a:r>
            <a:r>
              <a:rPr lang="de-DE" dirty="0"/>
              <a:t>(während des Semesters)</a:t>
            </a:r>
          </a:p>
          <a:p>
            <a:pPr lvl="3">
              <a:buFont typeface="Wingdings" pitchFamily="2" charset="2"/>
              <a:buChar char="Ø"/>
              <a:defRPr/>
            </a:pPr>
            <a:r>
              <a:rPr lang="de-DE" dirty="0"/>
              <a:t>Kreditpunkteadministration		</a:t>
            </a:r>
          </a:p>
          <a:p>
            <a:pPr lvl="3">
              <a:buFont typeface="Wingdings" pitchFamily="2" charset="2"/>
              <a:buChar char="Ø"/>
              <a:defRPr/>
            </a:pPr>
            <a:r>
              <a:rPr lang="de-DE" dirty="0"/>
              <a:t>Sprechstunde Bachelorstudium	</a:t>
            </a:r>
          </a:p>
          <a:p>
            <a:pPr lvl="3">
              <a:buFont typeface="Wingdings" pitchFamily="2" charset="2"/>
              <a:buChar char="Ø"/>
              <a:defRPr/>
            </a:pPr>
            <a:r>
              <a:rPr lang="de-DE" dirty="0"/>
              <a:t>Sprechstunde Masterstudium		</a:t>
            </a:r>
          </a:p>
          <a:p>
            <a:pPr lvl="3">
              <a:buFont typeface="Wingdings" pitchFamily="2" charset="2"/>
              <a:buChar char="Ø"/>
              <a:defRPr/>
            </a:pPr>
            <a:r>
              <a:rPr lang="de-DE" dirty="0"/>
              <a:t>In den Semesterferien Sprechstunden nach Vereinbarung</a:t>
            </a:r>
          </a:p>
          <a:p>
            <a:pPr>
              <a:defRPr/>
            </a:pPr>
            <a:endParaRPr lang="de-DE" dirty="0"/>
          </a:p>
          <a:p>
            <a:pPr marL="285750" indent="-285750" eaLnBrk="1" hangingPunct="1">
              <a:lnSpc>
                <a:spcPct val="80000"/>
              </a:lnSpc>
              <a:buFont typeface="Symbol" pitchFamily="2" charset="2"/>
              <a:buChar char="-"/>
              <a:defRPr/>
            </a:pPr>
            <a:r>
              <a:rPr lang="de-DE" altLang="de-DE" dirty="0">
                <a:ea typeface="ＭＳ Ｐゴシック" panose="020B0600070205080204" pitchFamily="34" charset="-128"/>
                <a:hlinkClick r:id="rId2"/>
              </a:rPr>
              <a:t>studiendekanat-psychologie@unibas.ch</a:t>
            </a:r>
            <a:endParaRPr lang="de-DE" altLang="de-DE" dirty="0">
              <a:ea typeface="ＭＳ Ｐゴシック" panose="020B0600070205080204" pitchFamily="34" charset="-128"/>
            </a:endParaRPr>
          </a:p>
          <a:p>
            <a:pPr marL="285750" indent="-285750" eaLnBrk="1" hangingPunct="1">
              <a:lnSpc>
                <a:spcPct val="80000"/>
              </a:lnSpc>
              <a:buFont typeface="Symbol" pitchFamily="2" charset="2"/>
              <a:buChar char="-"/>
              <a:defRPr/>
            </a:pPr>
            <a:endParaRPr lang="de-DE" altLang="de-DE" dirty="0">
              <a:ea typeface="ＭＳ Ｐゴシック" panose="020B0600070205080204" pitchFamily="34" charset="-128"/>
            </a:endParaRPr>
          </a:p>
          <a:p>
            <a:pPr marL="0" indent="0" eaLnBrk="1" hangingPunct="1">
              <a:lnSpc>
                <a:spcPct val="80000"/>
              </a:lnSpc>
              <a:defRPr/>
            </a:pPr>
            <a:endParaRPr lang="de-DE" altLang="de-DE" b="1" dirty="0">
              <a:ea typeface="ＭＳ Ｐゴシック" panose="020B0600070205080204" pitchFamily="34" charset="-128"/>
            </a:endParaRPr>
          </a:p>
          <a:p>
            <a:pPr>
              <a:defRPr/>
            </a:pPr>
            <a:endParaRPr lang="de-DE" dirty="0"/>
          </a:p>
          <a:p>
            <a:pPr>
              <a:defRPr/>
            </a:pPr>
            <a:endParaRPr lang="de-DE" dirty="0"/>
          </a:p>
          <a:p>
            <a:pPr>
              <a:defRPr/>
            </a:pPr>
            <a:endParaRPr lang="de-DE" dirty="0"/>
          </a:p>
          <a:p>
            <a:pPr>
              <a:defRPr/>
            </a:pPr>
            <a:endParaRPr lang="de-DE" dirty="0"/>
          </a:p>
        </p:txBody>
      </p:sp>
      <p:sp>
        <p:nvSpPr>
          <p:cNvPr id="22531" name="Fußzeilenplatzhalter 4">
            <a:extLst>
              <a:ext uri="{FF2B5EF4-FFF2-40B4-BE49-F238E27FC236}">
                <a16:creationId xmlns:a16="http://schemas.microsoft.com/office/drawing/2014/main" id="{AC79B5A6-2896-AE76-DF22-D7DA0564D5E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2532" name="Foliennummernplatzhalter 5">
            <a:extLst>
              <a:ext uri="{FF2B5EF4-FFF2-40B4-BE49-F238E27FC236}">
                <a16:creationId xmlns:a16="http://schemas.microsoft.com/office/drawing/2014/main" id="{FE90ED9A-3C8C-038F-84D1-7F23492BEC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8158AD2-038A-0948-AC03-8F8F09DAB444}" type="slidenum">
              <a:rPr lang="de-CH" altLang="de-DE" smtClean="0"/>
              <a:pPr/>
              <a:t>7</a:t>
            </a:fld>
            <a:endParaRPr lang="de-CH" altLang="de-DE"/>
          </a:p>
        </p:txBody>
      </p:sp>
      <p:sp>
        <p:nvSpPr>
          <p:cNvPr id="2" name="Datumsplatzhalter 3">
            <a:extLst>
              <a:ext uri="{FF2B5EF4-FFF2-40B4-BE49-F238E27FC236}">
                <a16:creationId xmlns:a16="http://schemas.microsoft.com/office/drawing/2014/main" id="{06F7E040-465B-3A62-C8F0-44BC3189C6C1}"/>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Prüfungskommission Fakultät für Psychologie</a:t>
            </a:r>
            <a:endParaRPr lang="de-CH" dirty="0"/>
          </a:p>
        </p:txBody>
      </p:sp>
      <p:sp>
        <p:nvSpPr>
          <p:cNvPr id="3" name="Inhaltsplatzhalter 2"/>
          <p:cNvSpPr>
            <a:spLocks noGrp="1"/>
          </p:cNvSpPr>
          <p:nvPr>
            <p:ph idx="1"/>
          </p:nvPr>
        </p:nvSpPr>
        <p:spPr/>
        <p:txBody>
          <a:bodyPr/>
          <a:lstStyle/>
          <a:p>
            <a:pPr>
              <a:defRPr/>
            </a:pPr>
            <a:r>
              <a:rPr lang="de-DE" altLang="de-DE" b="1" dirty="0">
                <a:ea typeface="ＭＳ Ｐゴシック" charset="-128"/>
              </a:rPr>
              <a:t>Prüfungskommission             </a:t>
            </a:r>
          </a:p>
          <a:p>
            <a:pPr>
              <a:defRPr/>
            </a:pPr>
            <a:r>
              <a:rPr lang="de-DE" altLang="de-DE" dirty="0">
                <a:ea typeface="ＭＳ Ｐゴシック" charset="-128"/>
              </a:rPr>
              <a:t>			https://psychologie.unibas.ch/de/fakultaet/leitung-				</a:t>
            </a:r>
            <a:r>
              <a:rPr lang="de-DE" altLang="de-DE" dirty="0" err="1">
                <a:ea typeface="ＭＳ Ｐゴシック" charset="-128"/>
              </a:rPr>
              <a:t>organisation</a:t>
            </a:r>
            <a:r>
              <a:rPr lang="de-DE" altLang="de-DE" dirty="0">
                <a:ea typeface="ＭＳ Ｐゴシック" charset="-128"/>
              </a:rPr>
              <a:t>/pruefungskommission-1162/</a:t>
            </a:r>
          </a:p>
          <a:p>
            <a:pPr>
              <a:defRPr/>
            </a:pPr>
            <a:r>
              <a:rPr lang="de-DE" altLang="de-DE" b="1" dirty="0">
                <a:ea typeface="ＭＳ Ｐゴシック" charset="-128"/>
              </a:rPr>
              <a:t>			</a:t>
            </a:r>
            <a:r>
              <a:rPr lang="de-DE" altLang="de-DE" dirty="0" err="1">
                <a:ea typeface="ＭＳ Ｐゴシック" charset="-128"/>
              </a:rPr>
              <a:t>pruefungskommission-psychologie@unibas.ch</a:t>
            </a:r>
            <a:endParaRPr lang="de-DE" altLang="de-DE" dirty="0">
              <a:ea typeface="ＭＳ Ｐゴシック" charset="-128"/>
            </a:endParaRPr>
          </a:p>
          <a:p>
            <a:pPr>
              <a:defRPr/>
            </a:pPr>
            <a:endParaRPr lang="de-DE" altLang="de-DE" b="1" dirty="0">
              <a:ea typeface="ＭＳ Ｐゴシック" charset="-128"/>
            </a:endParaRPr>
          </a:p>
          <a:p>
            <a:pPr marL="0" lvl="1" indent="0">
              <a:buNone/>
            </a:pPr>
            <a:r>
              <a:rPr lang="de-DE" altLang="de-DE" b="1" dirty="0">
                <a:ea typeface="ＭＳ Ｐゴシック" panose="020B0600070205080204" pitchFamily="34" charset="-128"/>
              </a:rPr>
              <a:t>Wann stelle ich einen Antrag an die Prüfungskommission?</a:t>
            </a:r>
          </a:p>
          <a:p>
            <a:pPr>
              <a:buFont typeface="Symbol" pitchFamily="2" charset="2"/>
              <a:buChar char="-"/>
            </a:pPr>
            <a:endParaRPr lang="de-DE" altLang="de-DE" dirty="0">
              <a:ea typeface="ＭＳ Ｐゴシック" panose="020B0600070205080204" pitchFamily="34" charset="-128"/>
            </a:endParaRPr>
          </a:p>
          <a:p>
            <a:r>
              <a:rPr lang="de-DE" altLang="de-DE" dirty="0">
                <a:ea typeface="ＭＳ Ｐゴシック" panose="020B0600070205080204" pitchFamily="34" charset="-128"/>
              </a:rPr>
              <a:t>Es kann vorkommen, dass Sie Anliegen haben, die nicht den Regeln der</a:t>
            </a:r>
          </a:p>
          <a:p>
            <a:r>
              <a:rPr lang="de-DE" altLang="de-DE" dirty="0">
                <a:ea typeface="ＭＳ Ｐゴシック" panose="020B0600070205080204" pitchFamily="34" charset="-128"/>
              </a:rPr>
              <a:t>Studienordnung entsprechen (z.B. Antrag auf Abmeldung von einer Propädeutischen Prüfung nach Ablauf der Belegfrist, Anerkennung extern erworbener KP) </a:t>
            </a:r>
          </a:p>
          <a:p>
            <a:endParaRPr lang="de-DE" altLang="de-DE" dirty="0">
              <a:ea typeface="ＭＳ Ｐゴシック" panose="020B0600070205080204" pitchFamily="34" charset="-128"/>
            </a:endParaRPr>
          </a:p>
          <a:p>
            <a:r>
              <a:rPr lang="de-DE" altLang="de-DE" b="1" dirty="0">
                <a:ea typeface="ＭＳ Ｐゴシック" panose="020B0600070205080204" pitchFamily="34" charset="-128"/>
              </a:rPr>
              <a:t>Wie stelle ich diesen Antrag? </a:t>
            </a:r>
          </a:p>
          <a:p>
            <a:pPr lvl="2"/>
            <a:r>
              <a:rPr lang="de-DE" altLang="de-DE" dirty="0">
                <a:ea typeface="ＭＳ Ｐゴシック" panose="020B0600070205080204" pitchFamily="34" charset="-128"/>
              </a:rPr>
              <a:t>Schriftlicher Form (Datum, Absender, Matrikelnummer, Unterschrift)</a:t>
            </a:r>
          </a:p>
          <a:p>
            <a:pPr lvl="2"/>
            <a:r>
              <a:rPr lang="de-DE" altLang="de-DE" dirty="0">
                <a:ea typeface="ＭＳ Ｐゴシック" panose="020B0600070205080204" pitchFamily="34" charset="-128"/>
              </a:rPr>
              <a:t>Anliegen, kurze sachliche Begründung und evtl. Beilagen</a:t>
            </a:r>
          </a:p>
          <a:p>
            <a:pPr lvl="2"/>
            <a:r>
              <a:rPr lang="de-DE" altLang="de-DE" dirty="0">
                <a:ea typeface="ＭＳ Ｐゴシック" panose="020B0600070205080204" pitchFamily="34" charset="-128"/>
              </a:rPr>
              <a:t>Der Antrag digital als </a:t>
            </a:r>
            <a:r>
              <a:rPr lang="de-DE" altLang="de-DE" b="1" dirty="0">
                <a:ea typeface="ＭＳ Ｐゴシック" panose="020B0600070205080204" pitchFamily="34" charset="-128"/>
              </a:rPr>
              <a:t>EIN PDF </a:t>
            </a:r>
            <a:r>
              <a:rPr lang="de-DE" altLang="de-DE" dirty="0">
                <a:ea typeface="ＭＳ Ｐゴシック" panose="020B0600070205080204" pitchFamily="34" charset="-128"/>
              </a:rPr>
              <a:t>senden</a:t>
            </a:r>
            <a:r>
              <a:rPr lang="de-DE" altLang="de-DE" b="1" dirty="0">
                <a:ea typeface="ＭＳ Ｐゴシック" panose="020B0600070205080204" pitchFamily="34" charset="-128"/>
              </a:rPr>
              <a:t> </a:t>
            </a:r>
            <a:r>
              <a:rPr lang="de-DE" altLang="de-DE" dirty="0">
                <a:ea typeface="ＭＳ Ｐゴシック" panose="020B0600070205080204" pitchFamily="34" charset="-128"/>
              </a:rPr>
              <a:t>an:</a:t>
            </a:r>
            <a:br>
              <a:rPr lang="de-DE" altLang="de-DE" dirty="0">
                <a:ea typeface="ＭＳ Ｐゴシック" panose="020B0600070205080204" pitchFamily="34" charset="-128"/>
              </a:rPr>
            </a:br>
            <a:r>
              <a:rPr lang="de-DE" altLang="de-DE" dirty="0">
                <a:ea typeface="ＭＳ Ｐゴシック" panose="020B0600070205080204" pitchFamily="34" charset="-128"/>
              </a:rPr>
              <a:t> </a:t>
            </a:r>
          </a:p>
          <a:p>
            <a:pPr>
              <a:defRPr/>
            </a:pPr>
            <a:r>
              <a:rPr lang="de-DE" altLang="de-DE" dirty="0">
                <a:ea typeface="ＭＳ Ｐゴシック" charset="-128"/>
              </a:rPr>
              <a:t>	</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8</a:t>
            </a:fld>
            <a:endParaRPr lang="de-CH" dirty="0"/>
          </a:p>
        </p:txBody>
      </p:sp>
      <p:sp>
        <p:nvSpPr>
          <p:cNvPr id="6" name="Datumsplatzhalter 3">
            <a:extLst>
              <a:ext uri="{FF2B5EF4-FFF2-40B4-BE49-F238E27FC236}">
                <a16:creationId xmlns:a16="http://schemas.microsoft.com/office/drawing/2014/main" id="{9C0A27E1-B652-A24D-A1B8-95E410CF037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D400B46-90E0-DA47-AC27-A5AF19B011AA}"/>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8" name="Grafik 7">
            <a:extLst>
              <a:ext uri="{FF2B5EF4-FFF2-40B4-BE49-F238E27FC236}">
                <a16:creationId xmlns:a16="http://schemas.microsoft.com/office/drawing/2014/main" id="{197453B0-06B5-CE44-8B54-365B0DA66A38}"/>
              </a:ext>
            </a:extLst>
          </p:cNvPr>
          <p:cNvPicPr>
            <a:picLocks noChangeAspect="1"/>
          </p:cNvPicPr>
          <p:nvPr/>
        </p:nvPicPr>
        <p:blipFill>
          <a:blip r:embed="rId2"/>
          <a:stretch>
            <a:fillRect/>
          </a:stretch>
        </p:blipFill>
        <p:spPr>
          <a:xfrm>
            <a:off x="1548199" y="2348880"/>
            <a:ext cx="360040" cy="360040"/>
          </a:xfrm>
          <a:prstGeom prst="rect">
            <a:avLst/>
          </a:prstGeom>
        </p:spPr>
      </p:pic>
      <p:pic>
        <p:nvPicPr>
          <p:cNvPr id="9" name="Grafik 8">
            <a:extLst>
              <a:ext uri="{FF2B5EF4-FFF2-40B4-BE49-F238E27FC236}">
                <a16:creationId xmlns:a16="http://schemas.microsoft.com/office/drawing/2014/main" id="{2021CBDA-0324-BA45-8C85-41287782E68C}"/>
              </a:ext>
            </a:extLst>
          </p:cNvPr>
          <p:cNvPicPr>
            <a:picLocks noChangeAspect="1"/>
          </p:cNvPicPr>
          <p:nvPr/>
        </p:nvPicPr>
        <p:blipFill>
          <a:blip r:embed="rId3"/>
          <a:stretch>
            <a:fillRect/>
          </a:stretch>
        </p:blipFill>
        <p:spPr>
          <a:xfrm>
            <a:off x="1547813" y="1860092"/>
            <a:ext cx="401464" cy="401464"/>
          </a:xfrm>
          <a:prstGeom prst="rect">
            <a:avLst/>
          </a:prstGeom>
        </p:spPr>
      </p:pic>
    </p:spTree>
    <p:extLst>
      <p:ext uri="{BB962C8B-B14F-4D97-AF65-F5344CB8AC3E}">
        <p14:creationId xmlns:p14="http://schemas.microsoft.com/office/powerpoint/2010/main" val="96712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IT-Support</a:t>
            </a:r>
            <a:br>
              <a:rPr lang="de-DE" altLang="de-DE" dirty="0">
                <a:ea typeface="ＭＳ Ｐゴシック" panose="020B0600070205080204" pitchFamily="34" charset="-128"/>
              </a:rPr>
            </a:br>
            <a:br>
              <a:rPr lang="de-DE" altLang="de-DE" dirty="0">
                <a:ea typeface="ＭＳ Ｐゴシック" panose="020B0600070205080204" pitchFamily="34" charset="-128"/>
              </a:rPr>
            </a:br>
            <a:endParaRPr lang="de-CH" dirty="0"/>
          </a:p>
        </p:txBody>
      </p:sp>
      <p:sp>
        <p:nvSpPr>
          <p:cNvPr id="3" name="Inhaltsplatzhalter 2"/>
          <p:cNvSpPr>
            <a:spLocks noGrp="1"/>
          </p:cNvSpPr>
          <p:nvPr>
            <p:ph idx="1"/>
          </p:nvPr>
        </p:nvSpPr>
        <p:spPr>
          <a:xfrm>
            <a:off x="432000" y="1196752"/>
            <a:ext cx="8280200" cy="4716462"/>
          </a:xfrm>
        </p:spPr>
        <p:txBody>
          <a:bodyPr/>
          <a:lstStyle/>
          <a:p>
            <a:pPr>
              <a:defRPr/>
            </a:pPr>
            <a:endParaRPr lang="de-DE" altLang="de-DE" b="1" dirty="0">
              <a:ea typeface="ＭＳ Ｐゴシック" charset="-128"/>
            </a:endParaRPr>
          </a:p>
          <a:p>
            <a:r>
              <a:rPr lang="de-DE" altLang="de-DE" b="1" dirty="0">
                <a:ea typeface="ＭＳ Ｐゴシック" panose="020B0600070205080204" pitchFamily="34" charset="-128"/>
              </a:rPr>
              <a:t>IT-Support der Universität </a:t>
            </a:r>
            <a:r>
              <a:rPr lang="de-CH" b="1" dirty="0"/>
              <a:t>(universitätsübergreifend)</a:t>
            </a:r>
          </a:p>
          <a:p>
            <a:endParaRPr lang="de-CH" altLang="de-DE" b="1" dirty="0">
              <a:ea typeface="ＭＳ Ｐゴシック" panose="020B0600070205080204" pitchFamily="34" charset="-128"/>
            </a:endParaRPr>
          </a:p>
          <a:p>
            <a:pPr marL="285750" indent="-285750">
              <a:buFont typeface="Arial" panose="020B0604020202020204" pitchFamily="34" charset="0"/>
              <a:buChar char="•"/>
            </a:pPr>
            <a:r>
              <a:rPr lang="de-DE" altLang="de-DE" dirty="0">
                <a:ea typeface="ＭＳ Ｐゴシック" panose="020B0600070205080204" pitchFamily="34" charset="-128"/>
              </a:rPr>
              <a:t>Zuteilung der </a:t>
            </a:r>
            <a:r>
              <a:rPr lang="de-DE" altLang="de-DE" b="1" dirty="0">
                <a:ea typeface="ＭＳ Ｐゴシック" panose="020B0600070205080204" pitchFamily="34" charset="-128"/>
              </a:rPr>
              <a:t>@</a:t>
            </a:r>
            <a:r>
              <a:rPr lang="de-DE" altLang="de-DE" b="1" dirty="0" err="1">
                <a:ea typeface="ＭＳ Ｐゴシック" panose="020B0600070205080204" pitchFamily="34" charset="-128"/>
              </a:rPr>
              <a:t>stud.unibas.ch</a:t>
            </a:r>
            <a:r>
              <a:rPr lang="de-DE" altLang="de-DE" b="1" dirty="0">
                <a:ea typeface="ＭＳ Ｐゴシック" panose="020B0600070205080204" pitchFamily="34" charset="-128"/>
              </a:rPr>
              <a:t> </a:t>
            </a:r>
            <a:r>
              <a:rPr lang="de-DE" altLang="de-DE" dirty="0">
                <a:ea typeface="ＭＳ Ｐゴシック" panose="020B0600070205080204" pitchFamily="34" charset="-128"/>
              </a:rPr>
              <a:t>E-Mail Adresse</a:t>
            </a:r>
          </a:p>
          <a:p>
            <a:pPr marL="285750" indent="-285750">
              <a:buFont typeface="Arial" panose="020B0604020202020204" pitchFamily="34" charset="0"/>
              <a:buChar char="•"/>
            </a:pPr>
            <a:endParaRPr lang="de-DE" altLang="de-DE" dirty="0">
              <a:ea typeface="ＭＳ Ｐゴシック" panose="020B0600070205080204" pitchFamily="34" charset="-128"/>
            </a:endParaRPr>
          </a:p>
          <a:p>
            <a:pPr>
              <a:defRPr/>
            </a:pPr>
            <a:r>
              <a:rPr lang="de-DE" altLang="de-DE" dirty="0">
                <a:ea typeface="ＭＳ Ｐゴシック" panose="020B0600070205080204" pitchFamily="34" charset="-128"/>
              </a:rPr>
              <a:t>         </a:t>
            </a:r>
            <a:r>
              <a:rPr lang="de-CH" altLang="de-DE" b="1" dirty="0">
                <a:ea typeface="ＭＳ Ｐゴシック" panose="020B0600070205080204" pitchFamily="34" charset="-128"/>
              </a:rPr>
              <a:t>    </a:t>
            </a:r>
            <a:r>
              <a:rPr lang="de-DE" altLang="de-DE" dirty="0">
                <a:ea typeface="ＭＳ Ｐゴシック" panose="020B0600070205080204" pitchFamily="34" charset="-128"/>
              </a:rPr>
              <a:t>https://</a:t>
            </a:r>
            <a:r>
              <a:rPr lang="de-DE" altLang="de-DE" dirty="0" err="1">
                <a:ea typeface="ＭＳ Ｐゴシック" panose="020B0600070205080204" pitchFamily="34" charset="-128"/>
              </a:rPr>
              <a:t>its.unibas.ch</a:t>
            </a:r>
            <a:r>
              <a:rPr lang="de-DE" altLang="de-DE" dirty="0">
                <a:ea typeface="ＭＳ Ｐゴシック" panose="020B0600070205080204" pitchFamily="34" charset="-128"/>
              </a:rPr>
              <a:t>/de/</a:t>
            </a:r>
          </a:p>
          <a:p>
            <a:pPr>
              <a:defRPr/>
            </a:pPr>
            <a:endParaRPr lang="de-DE" altLang="de-DE" b="1" dirty="0">
              <a:ea typeface="ＭＳ Ｐゴシック" charset="-128"/>
            </a:endParaRPr>
          </a:p>
          <a:p>
            <a:pPr>
              <a:defRPr/>
            </a:pPr>
            <a:endParaRPr lang="de-DE" altLang="de-DE" b="1" dirty="0">
              <a:ea typeface="ＭＳ Ｐゴシック" charset="-128"/>
            </a:endParaRPr>
          </a:p>
          <a:p>
            <a:pPr>
              <a:defRPr/>
            </a:pPr>
            <a:endParaRPr lang="de-DE" altLang="de-DE" b="1" dirty="0">
              <a:ea typeface="ＭＳ Ｐゴシック" charset="-128"/>
            </a:endParaRPr>
          </a:p>
          <a:p>
            <a:pPr>
              <a:defRPr/>
            </a:pPr>
            <a:r>
              <a:rPr lang="de-DE" b="1" dirty="0">
                <a:ea typeface="ＭＳ Ｐゴシック" charset="-128"/>
              </a:rPr>
              <a:t>IT-Support, </a:t>
            </a:r>
            <a:r>
              <a:rPr lang="de-CH" b="1" dirty="0"/>
              <a:t>Fakultät für Psychologie</a:t>
            </a:r>
          </a:p>
          <a:p>
            <a:pPr>
              <a:defRPr/>
            </a:pPr>
            <a:endParaRPr lang="de-CH" b="1" dirty="0"/>
          </a:p>
          <a:p>
            <a:pPr>
              <a:defRPr/>
            </a:pPr>
            <a:r>
              <a:rPr lang="de-DE" altLang="de-DE" dirty="0">
                <a:ea typeface="ＭＳ Ｐゴシック" charset="-128"/>
              </a:rPr>
              <a:t>Zuständig für alle digitalen, webbasierten und technischen Belange für Forschung und Lehre</a:t>
            </a:r>
          </a:p>
          <a:p>
            <a:pPr>
              <a:defRPr/>
            </a:pPr>
            <a:endParaRPr lang="de-CH" b="1" dirty="0"/>
          </a:p>
          <a:p>
            <a:pPr>
              <a:defRPr/>
            </a:pPr>
            <a:r>
              <a:rPr lang="de-CH" altLang="de-DE" b="1" dirty="0"/>
              <a:t>              </a:t>
            </a:r>
            <a:r>
              <a:rPr lang="de-DE" altLang="de-DE" dirty="0">
                <a:ea typeface="ＭＳ Ｐゴシック" charset="-128"/>
                <a:hlinkClick r:id="rId2"/>
              </a:rPr>
              <a:t>It-support-psycho@unibas.ch</a:t>
            </a:r>
            <a:endParaRPr lang="de-DE" altLang="de-DE" dirty="0">
              <a:ea typeface="ＭＳ Ｐゴシック" charset="-128"/>
            </a:endParaRPr>
          </a:p>
          <a:p>
            <a:pPr>
              <a:defRPr/>
            </a:pPr>
            <a:endParaRPr lang="de-DE" b="1" dirty="0">
              <a:ea typeface="ＭＳ Ｐゴシック" charset="-128"/>
            </a:endParaRPr>
          </a:p>
          <a:p>
            <a:pPr>
              <a:defRPr/>
            </a:pPr>
            <a:endParaRPr lang="de-CH" b="1" dirty="0"/>
          </a:p>
          <a:p>
            <a:endParaRPr lang="de-DE" altLang="de-DE" b="1" dirty="0">
              <a:ea typeface="ＭＳ Ｐゴシック" panose="020B0600070205080204" pitchFamily="34" charset="-128"/>
            </a:endParaRPr>
          </a:p>
          <a:p>
            <a:pPr marL="465750" lvl="1" indent="-285750">
              <a:buFont typeface="Symbol" pitchFamily="2" charset="2"/>
              <a:buChar char="-"/>
            </a:pPr>
            <a:endParaRPr lang="de-DE" altLang="de-DE" dirty="0">
              <a:ea typeface="ＭＳ Ｐゴシック" panose="020B0600070205080204" pitchFamily="34" charset="-128"/>
            </a:endParaRPr>
          </a:p>
          <a:p>
            <a:pPr>
              <a:defRPr/>
            </a:pPr>
            <a:endParaRPr lang="de-CH" b="1"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9</a:t>
            </a:fld>
            <a:endParaRPr lang="de-CH" dirty="0"/>
          </a:p>
        </p:txBody>
      </p:sp>
      <p:sp>
        <p:nvSpPr>
          <p:cNvPr id="6" name="Datumsplatzhalter 3">
            <a:extLst>
              <a:ext uri="{FF2B5EF4-FFF2-40B4-BE49-F238E27FC236}">
                <a16:creationId xmlns:a16="http://schemas.microsoft.com/office/drawing/2014/main" id="{7986DA4C-6643-6447-8EA1-ABB114EB631E}"/>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67B85A19-FC5E-4645-9390-38BA673788C3}"/>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4" name="Grafik 3">
            <a:extLst>
              <a:ext uri="{FF2B5EF4-FFF2-40B4-BE49-F238E27FC236}">
                <a16:creationId xmlns:a16="http://schemas.microsoft.com/office/drawing/2014/main" id="{33A74C96-06D2-317A-B9FA-D421EB20E230}"/>
              </a:ext>
            </a:extLst>
          </p:cNvPr>
          <p:cNvPicPr>
            <a:picLocks noChangeAspect="1"/>
          </p:cNvPicPr>
          <p:nvPr/>
        </p:nvPicPr>
        <p:blipFill>
          <a:blip r:embed="rId3"/>
          <a:stretch>
            <a:fillRect/>
          </a:stretch>
        </p:blipFill>
        <p:spPr>
          <a:xfrm>
            <a:off x="663017" y="2564904"/>
            <a:ext cx="401464" cy="401464"/>
          </a:xfrm>
          <a:prstGeom prst="rect">
            <a:avLst/>
          </a:prstGeom>
        </p:spPr>
      </p:pic>
      <p:pic>
        <p:nvPicPr>
          <p:cNvPr id="5" name="Grafik 3">
            <a:extLst>
              <a:ext uri="{FF2B5EF4-FFF2-40B4-BE49-F238E27FC236}">
                <a16:creationId xmlns:a16="http://schemas.microsoft.com/office/drawing/2014/main" id="{A7D12F77-73D0-CCF1-EAA6-464313E53A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253" y="5085184"/>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560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Universität Basel</a:t>
            </a:r>
            <a:br>
              <a:rPr lang="de-DE" altLang="de-DE" dirty="0">
                <a:ea typeface="ＭＳ Ｐゴシック" panose="020B0600070205080204" pitchFamily="34" charset="-128"/>
              </a:rPr>
            </a:br>
            <a:endParaRPr lang="de-CH" dirty="0"/>
          </a:p>
        </p:txBody>
      </p:sp>
      <p:sp>
        <p:nvSpPr>
          <p:cNvPr id="3" name="Inhaltsplatzhalter 2"/>
          <p:cNvSpPr>
            <a:spLocks noGrp="1"/>
          </p:cNvSpPr>
          <p:nvPr>
            <p:ph idx="1"/>
          </p:nvPr>
        </p:nvSpPr>
        <p:spPr>
          <a:xfrm>
            <a:off x="432000" y="1628800"/>
            <a:ext cx="8280200" cy="4716462"/>
          </a:xfrm>
        </p:spPr>
        <p:txBody>
          <a:bodyPr/>
          <a:lstStyle/>
          <a:p>
            <a:r>
              <a:rPr lang="de-DE" altLang="de-DE" b="1" dirty="0">
                <a:ea typeface="ＭＳ Ｐゴシック" panose="020B0600070205080204" pitchFamily="34" charset="-128"/>
              </a:rPr>
              <a:t>Studiensekretariat/Sozialberatung</a:t>
            </a:r>
            <a:r>
              <a:rPr lang="de-DE" altLang="de-DE" b="1" dirty="0">
                <a:solidFill>
                  <a:srgbClr val="FF0000"/>
                </a:solidFill>
                <a:ea typeface="ＭＳ Ｐゴシック" panose="020B0600070205080204" pitchFamily="34" charset="-128"/>
              </a:rPr>
              <a:t> </a:t>
            </a:r>
            <a:br>
              <a:rPr lang="de-DE" altLang="de-DE" b="1" dirty="0">
                <a:solidFill>
                  <a:srgbClr val="FF0000"/>
                </a:solidFill>
                <a:ea typeface="ＭＳ Ｐゴシック" panose="020B0600070205080204" pitchFamily="34" charset="-128"/>
              </a:rPr>
            </a:br>
            <a:endParaRPr lang="de-DE" altLang="de-DE" b="1" dirty="0">
              <a:solidFill>
                <a:srgbClr val="FF0000"/>
              </a:solidFill>
              <a:ea typeface="ＭＳ Ｐゴシック" panose="020B0600070205080204" pitchFamily="34" charset="-128"/>
            </a:endParaRPr>
          </a:p>
          <a:p>
            <a:pPr marL="285750" indent="-285750">
              <a:buFont typeface="Symbol" pitchFamily="2" charset="2"/>
              <a:buChar char="-"/>
            </a:pPr>
            <a:r>
              <a:rPr lang="de-DE" altLang="de-DE" dirty="0">
                <a:ea typeface="ＭＳ Ｐゴシック" panose="020B0600070205080204" pitchFamily="34" charset="-128"/>
              </a:rPr>
              <a:t>Immatrikulation/Exmatrikulation</a:t>
            </a:r>
          </a:p>
          <a:p>
            <a:pPr marL="285750" indent="-285750">
              <a:buFont typeface="Symbol" pitchFamily="2" charset="2"/>
              <a:buChar char="-"/>
            </a:pPr>
            <a:r>
              <a:rPr lang="de-DE" altLang="de-DE" dirty="0">
                <a:ea typeface="ＭＳ Ｐゴシック" panose="020B0600070205080204" pitchFamily="34" charset="-128"/>
              </a:rPr>
              <a:t>Belegen in den Online Services</a:t>
            </a:r>
          </a:p>
          <a:p>
            <a:pPr marL="285750" indent="-285750">
              <a:buFont typeface="Symbol" pitchFamily="2" charset="2"/>
              <a:buChar char="-"/>
            </a:pPr>
            <a:r>
              <a:rPr lang="de-DE" altLang="de-DE" dirty="0">
                <a:ea typeface="ＭＳ Ｐゴシック" panose="020B0600070205080204" pitchFamily="34" charset="-128"/>
              </a:rPr>
              <a:t>Urlaubssemester</a:t>
            </a:r>
          </a:p>
          <a:p>
            <a:pPr marL="285750" indent="-285750">
              <a:buFont typeface="Symbol" pitchFamily="2" charset="2"/>
              <a:buChar char="-"/>
            </a:pPr>
            <a:r>
              <a:rPr lang="de-DE" altLang="de-DE" dirty="0">
                <a:ea typeface="ＭＳ Ｐゴシック" panose="020B0600070205080204" pitchFamily="34" charset="-128"/>
              </a:rPr>
              <a:t>Sozialberatung</a:t>
            </a:r>
          </a:p>
          <a:p>
            <a:pPr marL="285750" indent="-285750">
              <a:buFont typeface="Symbol" pitchFamily="2" charset="2"/>
              <a:buChar char="-"/>
            </a:pPr>
            <a:r>
              <a:rPr lang="de-DE" altLang="de-DE" b="1" dirty="0" err="1">
                <a:ea typeface="ＭＳ Ｐゴシック" panose="020B0600070205080204" pitchFamily="34" charset="-128"/>
              </a:rPr>
              <a:t>St</a:t>
            </a:r>
            <a:r>
              <a:rPr lang="de-DE" altLang="de-DE" dirty="0" err="1">
                <a:ea typeface="ＭＳ Ｐゴシック" panose="020B0600070205080204" pitchFamily="34" charset="-128"/>
              </a:rPr>
              <a:t>udieren</a:t>
            </a:r>
            <a:r>
              <a:rPr lang="de-DE" altLang="de-DE" b="1" dirty="0" err="1">
                <a:ea typeface="ＭＳ Ｐゴシック" panose="020B0600070205080204" pitchFamily="34" charset="-128"/>
              </a:rPr>
              <a:t>o</a:t>
            </a:r>
            <a:r>
              <a:rPr lang="de-DE" altLang="de-DE" dirty="0" err="1">
                <a:ea typeface="ＭＳ Ｐゴシック" panose="020B0600070205080204" pitchFamily="34" charset="-128"/>
              </a:rPr>
              <a:t>hne</a:t>
            </a:r>
            <a:r>
              <a:rPr lang="de-DE" altLang="de-DE" b="1" dirty="0" err="1">
                <a:ea typeface="ＭＳ Ｐゴシック" panose="020B0600070205080204" pitchFamily="34" charset="-128"/>
              </a:rPr>
              <a:t>B</a:t>
            </a:r>
            <a:r>
              <a:rPr lang="de-DE" altLang="de-DE" dirty="0" err="1">
                <a:ea typeface="ＭＳ Ｐゴシック" panose="020B0600070205080204" pitchFamily="34" charset="-128"/>
              </a:rPr>
              <a:t>arrieren</a:t>
            </a:r>
            <a:r>
              <a:rPr lang="de-DE" altLang="de-DE" dirty="0">
                <a:ea typeface="ＭＳ Ｐゴシック" panose="020B0600070205080204" pitchFamily="34" charset="-128"/>
              </a:rPr>
              <a:t> (</a:t>
            </a:r>
            <a:r>
              <a:rPr lang="de-DE" altLang="de-DE" dirty="0" err="1">
                <a:ea typeface="ＭＳ Ｐゴシック" panose="020B0600070205080204" pitchFamily="34" charset="-128"/>
              </a:rPr>
              <a:t>StoB</a:t>
            </a:r>
            <a:r>
              <a:rPr lang="de-DE" altLang="de-DE" dirty="0">
                <a:ea typeface="ＭＳ Ｐゴシック" panose="020B0600070205080204" pitchFamily="34" charset="-128"/>
              </a:rPr>
              <a:t>)</a:t>
            </a:r>
          </a:p>
          <a:p>
            <a:endParaRPr lang="de-DE" altLang="de-DE" b="1" dirty="0">
              <a:ea typeface="ＭＳ Ｐゴシック" panose="020B0600070205080204" pitchFamily="34" charset="-128"/>
            </a:endParaRPr>
          </a:p>
          <a:p>
            <a:r>
              <a:rPr lang="de-DE" altLang="de-DE" b="1" dirty="0">
                <a:ea typeface="ＭＳ Ｐゴシック" panose="020B0600070205080204" pitchFamily="34" charset="-128"/>
              </a:rPr>
              <a:t>	</a:t>
            </a:r>
          </a:p>
          <a:p>
            <a:endParaRPr lang="de-DE" altLang="de-DE" b="1" dirty="0">
              <a:ea typeface="ＭＳ Ｐゴシック" panose="020B0600070205080204" pitchFamily="34" charset="-128"/>
            </a:endParaRPr>
          </a:p>
          <a:p>
            <a:r>
              <a:rPr lang="de-DE" altLang="de-DE" b="1" dirty="0">
                <a:ea typeface="ＭＳ Ｐゴシック" panose="020B0600070205080204" pitchFamily="34" charset="-128"/>
              </a:rPr>
              <a:t>	</a:t>
            </a:r>
            <a:r>
              <a:rPr lang="de-DE" altLang="de-DE" dirty="0">
                <a:ea typeface="ＭＳ Ｐゴシック" panose="020B0600070205080204" pitchFamily="34" charset="-128"/>
              </a:rPr>
              <a:t> https://</a:t>
            </a:r>
            <a:r>
              <a:rPr lang="de-DE" altLang="de-DE" dirty="0" err="1">
                <a:ea typeface="ＭＳ Ｐゴシック" panose="020B0600070205080204" pitchFamily="34" charset="-128"/>
              </a:rPr>
              <a:t>unibas.ch</a:t>
            </a:r>
            <a:r>
              <a:rPr lang="de-DE" altLang="de-DE" dirty="0">
                <a:ea typeface="ＭＳ Ｐゴシック" panose="020B0600070205080204" pitchFamily="34" charset="-128"/>
              </a:rPr>
              <a:t>/de/</a:t>
            </a:r>
            <a:endParaRPr lang="de-DE" altLang="de-DE" b="1" dirty="0">
              <a:ea typeface="ＭＳ Ｐゴシック" panose="020B0600070205080204" pitchFamily="34" charset="-128"/>
            </a:endParaRPr>
          </a:p>
          <a:p>
            <a:endParaRPr lang="de-DE" altLang="de-DE" b="1" dirty="0">
              <a:ea typeface="ＭＳ Ｐゴシック" panose="020B0600070205080204" pitchFamily="34"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10</a:t>
            </a:fld>
            <a:endParaRPr lang="de-CH" dirty="0"/>
          </a:p>
        </p:txBody>
      </p:sp>
      <p:sp>
        <p:nvSpPr>
          <p:cNvPr id="6" name="Datumsplatzhalter 3">
            <a:extLst>
              <a:ext uri="{FF2B5EF4-FFF2-40B4-BE49-F238E27FC236}">
                <a16:creationId xmlns:a16="http://schemas.microsoft.com/office/drawing/2014/main" id="{F12EFE9A-31C7-7A45-8537-D966AFDBF76C}"/>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2929344F-EB98-6441-B01B-AB4E6C5E0976}"/>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9" name="Picture 8" descr="A picture containing sky, outdoor, road, colonnade&#10;&#10;Description automatically generated">
            <a:extLst>
              <a:ext uri="{FF2B5EF4-FFF2-40B4-BE49-F238E27FC236}">
                <a16:creationId xmlns:a16="http://schemas.microsoft.com/office/drawing/2014/main" id="{E72C6F3A-C87D-D840-9588-69F869842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250608"/>
            <a:ext cx="4208595" cy="2114496"/>
          </a:xfrm>
          <a:prstGeom prst="rect">
            <a:avLst/>
          </a:prstGeom>
        </p:spPr>
      </p:pic>
      <p:pic>
        <p:nvPicPr>
          <p:cNvPr id="12" name="Grafik 11">
            <a:extLst>
              <a:ext uri="{FF2B5EF4-FFF2-40B4-BE49-F238E27FC236}">
                <a16:creationId xmlns:a16="http://schemas.microsoft.com/office/drawing/2014/main" id="{FFD9DFB8-1E3C-754A-8B80-264D5A036C84}"/>
              </a:ext>
            </a:extLst>
          </p:cNvPr>
          <p:cNvPicPr>
            <a:picLocks noChangeAspect="1"/>
          </p:cNvPicPr>
          <p:nvPr/>
        </p:nvPicPr>
        <p:blipFill>
          <a:blip r:embed="rId3"/>
          <a:stretch>
            <a:fillRect/>
          </a:stretch>
        </p:blipFill>
        <p:spPr>
          <a:xfrm>
            <a:off x="827584" y="4326421"/>
            <a:ext cx="401464" cy="401464"/>
          </a:xfrm>
          <a:prstGeom prst="rect">
            <a:avLst/>
          </a:prstGeom>
        </p:spPr>
      </p:pic>
    </p:spTree>
    <p:extLst>
      <p:ext uri="{BB962C8B-B14F-4D97-AF65-F5344CB8AC3E}">
        <p14:creationId xmlns:p14="http://schemas.microsoft.com/office/powerpoint/2010/main" val="13103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a:extLst>
              <a:ext uri="{FF2B5EF4-FFF2-40B4-BE49-F238E27FC236}">
                <a16:creationId xmlns:a16="http://schemas.microsoft.com/office/drawing/2014/main" id="{138428CF-C30F-A459-6D38-F4E6C46E3C28}"/>
              </a:ext>
            </a:extLst>
          </p:cNvPr>
          <p:cNvSpPr>
            <a:spLocks noGrp="1"/>
          </p:cNvSpPr>
          <p:nvPr>
            <p:ph type="title"/>
          </p:nvPr>
        </p:nvSpPr>
        <p:spPr/>
        <p:txBody>
          <a:bodyPr/>
          <a:lstStyle/>
          <a:p>
            <a:r>
              <a:rPr lang="de-DE" altLang="de-DE" dirty="0">
                <a:ea typeface="ＭＳ Ｐゴシック" panose="020B0600070205080204" pitchFamily="34" charset="-128"/>
              </a:rPr>
              <a:t>Studienberatung der Universität Basel</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p:txBody>
      </p:sp>
      <p:sp>
        <p:nvSpPr>
          <p:cNvPr id="24578" name="Inhaltsplatzhalter 2">
            <a:extLst>
              <a:ext uri="{FF2B5EF4-FFF2-40B4-BE49-F238E27FC236}">
                <a16:creationId xmlns:a16="http://schemas.microsoft.com/office/drawing/2014/main" id="{40C38AE9-02B5-D353-71BF-12504963841A}"/>
              </a:ext>
            </a:extLst>
          </p:cNvPr>
          <p:cNvSpPr>
            <a:spLocks noGrp="1"/>
          </p:cNvSpPr>
          <p:nvPr>
            <p:ph idx="1"/>
          </p:nvPr>
        </p:nvSpPr>
        <p:spPr>
          <a:xfrm>
            <a:off x="432000" y="1124744"/>
            <a:ext cx="8280200" cy="4716462"/>
          </a:xfrm>
        </p:spPr>
        <p:txBody>
          <a:bodyPr/>
          <a:lstStyle/>
          <a:p>
            <a:r>
              <a:rPr lang="de-CH" altLang="de-DE" dirty="0">
                <a:ea typeface="ＭＳ Ｐゴシック" panose="020B0600070205080204" pitchFamily="34" charset="-128"/>
              </a:rPr>
              <a:t>Studienwahl, Studiengestaltung, Neuorientierung, Psychologische Beratung</a:t>
            </a:r>
          </a:p>
          <a:p>
            <a:endParaRPr lang="de-CH" altLang="de-DE" dirty="0">
              <a:ea typeface="ＭＳ Ｐゴシック" panose="020B0600070205080204" pitchFamily="34" charset="-128"/>
            </a:endParaRPr>
          </a:p>
          <a:p>
            <a:r>
              <a:rPr lang="de-CH" altLang="de-DE" dirty="0">
                <a:ea typeface="ＭＳ Ｐゴシック" panose="020B0600070205080204" pitchFamily="34" charset="-128"/>
              </a:rPr>
              <a:t>Studienberatung</a:t>
            </a:r>
          </a:p>
          <a:p>
            <a:r>
              <a:rPr lang="de-CH" altLang="de-DE" dirty="0">
                <a:ea typeface="ＭＳ Ｐゴシック" panose="020B0600070205080204" pitchFamily="34" charset="-128"/>
              </a:rPr>
              <a:t>Die Studienberatung Basel bietet Information und individuelle Beratungen, um Studien- und Berufswünsche zu klären, sich mit individuellen Möglichkeiten und Grenzen auseinanderzusetzen, persönliche Laufbahnziele zu entwickeln, Orientierungs- und Entscheidungskonflikte sowie Fragen betreffend Studienkombination, -wechsel oder -abbruch anzugehen.</a:t>
            </a:r>
          </a:p>
          <a:p>
            <a:endParaRPr lang="de-CH" altLang="de-DE" dirty="0">
              <a:ea typeface="ＭＳ Ｐゴシック" panose="020B0600070205080204" pitchFamily="34" charset="-128"/>
            </a:endParaRPr>
          </a:p>
          <a:p>
            <a:r>
              <a:rPr lang="de-CH" altLang="de-DE" dirty="0">
                <a:ea typeface="ＭＳ Ｐゴシック" panose="020B0600070205080204" pitchFamily="34" charset="-128"/>
              </a:rPr>
              <a:t>Die Entscheidungsfragen können die Wahl eines geeigneten Bachelor- oder Masterstudiums wie auch die eines Weiterbildungsangebots nach dem Studienabschluss betreffen. </a:t>
            </a:r>
          </a:p>
          <a:p>
            <a:endParaRPr lang="de-CH" altLang="de-DE" dirty="0">
              <a:ea typeface="ＭＳ Ｐゴシック" panose="020B0600070205080204" pitchFamily="34" charset="-128"/>
            </a:endParaRPr>
          </a:p>
          <a:p>
            <a:r>
              <a:rPr lang="de-CH" altLang="de-DE" b="1" dirty="0">
                <a:ea typeface="ＭＳ Ｐゴシック" panose="020B0600070205080204" pitchFamily="34" charset="-128"/>
              </a:rPr>
              <a:t>Die Studienberatung unterstützt zudem bei Schwierigkeiten im Studium und ist Anlaufstelle für Studierende mit persönlichen bzw. psychologischen Problemen</a:t>
            </a:r>
            <a:r>
              <a:rPr lang="de-CH" altLang="de-DE" dirty="0">
                <a:ea typeface="ＭＳ Ｐゴシック" panose="020B0600070205080204" pitchFamily="34" charset="-128"/>
              </a:rPr>
              <a:t>.</a:t>
            </a:r>
          </a:p>
          <a:p>
            <a:endParaRPr lang="de-DE" altLang="de-DE" dirty="0">
              <a:ea typeface="ＭＳ Ｐゴシック" panose="020B0600070205080204" pitchFamily="34" charset="-128"/>
            </a:endParaRPr>
          </a:p>
        </p:txBody>
      </p:sp>
      <p:sp>
        <p:nvSpPr>
          <p:cNvPr id="24579" name="Fußzeilenplatzhalter 3">
            <a:extLst>
              <a:ext uri="{FF2B5EF4-FFF2-40B4-BE49-F238E27FC236}">
                <a16:creationId xmlns:a16="http://schemas.microsoft.com/office/drawing/2014/main" id="{5CF4C41D-3830-C943-1725-B6125FF3EB6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4580" name="Foliennummernplatzhalter 4">
            <a:extLst>
              <a:ext uri="{FF2B5EF4-FFF2-40B4-BE49-F238E27FC236}">
                <a16:creationId xmlns:a16="http://schemas.microsoft.com/office/drawing/2014/main" id="{32D650DB-534D-7C8D-47E1-7BF23FD92A3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2BB0FDD-8748-A349-995E-A8921C2144BD}" type="slidenum">
              <a:rPr lang="de-CH" altLang="de-DE" smtClean="0"/>
              <a:pPr/>
              <a:t>11</a:t>
            </a:fld>
            <a:endParaRPr lang="de-CH" altLang="de-DE"/>
          </a:p>
        </p:txBody>
      </p:sp>
      <p:sp>
        <p:nvSpPr>
          <p:cNvPr id="2" name="Textfeld 1">
            <a:extLst>
              <a:ext uri="{FF2B5EF4-FFF2-40B4-BE49-F238E27FC236}">
                <a16:creationId xmlns:a16="http://schemas.microsoft.com/office/drawing/2014/main" id="{AAE9A39D-088E-C363-5498-742A01AF74C1}"/>
              </a:ext>
            </a:extLst>
          </p:cNvPr>
          <p:cNvSpPr txBox="1"/>
          <p:nvPr/>
        </p:nvSpPr>
        <p:spPr>
          <a:xfrm>
            <a:off x="724277" y="6500388"/>
            <a:ext cx="0" cy="0"/>
          </a:xfrm>
          <a:prstGeom prst="rect">
            <a:avLst/>
          </a:prstGeom>
          <a:noFill/>
        </p:spPr>
        <p:txBody>
          <a:bodyPr wrap="none" lIns="0" tIns="0" rIns="0" bIns="0" rtlCol="0">
            <a:noAutofit/>
          </a:bodyPr>
          <a:lstStyle/>
          <a:p>
            <a:pPr>
              <a:lnSpc>
                <a:spcPts val="2200"/>
              </a:lnSpc>
            </a:pPr>
            <a:endParaRPr lang="en-GB" dirty="0"/>
          </a:p>
        </p:txBody>
      </p:sp>
      <p:sp>
        <p:nvSpPr>
          <p:cNvPr id="3" name="Textfeld 2">
            <a:extLst>
              <a:ext uri="{FF2B5EF4-FFF2-40B4-BE49-F238E27FC236}">
                <a16:creationId xmlns:a16="http://schemas.microsoft.com/office/drawing/2014/main" id="{C8919B36-3274-1707-0FFE-DBE2E11EBD40}"/>
              </a:ext>
            </a:extLst>
          </p:cNvPr>
          <p:cNvSpPr txBox="1"/>
          <p:nvPr/>
        </p:nvSpPr>
        <p:spPr>
          <a:xfrm>
            <a:off x="516048" y="6491335"/>
            <a:ext cx="0" cy="0"/>
          </a:xfrm>
          <a:prstGeom prst="rect">
            <a:avLst/>
          </a:prstGeom>
          <a:noFill/>
        </p:spPr>
        <p:txBody>
          <a:bodyPr wrap="none" lIns="0" tIns="0" rIns="0" bIns="0" rtlCol="0">
            <a:noAutofit/>
          </a:bodyPr>
          <a:lstStyle/>
          <a:p>
            <a:pPr>
              <a:lnSpc>
                <a:spcPts val="2200"/>
              </a:lnSpc>
            </a:pPr>
            <a:endParaRPr lang="en-GB" dirty="0"/>
          </a:p>
        </p:txBody>
      </p:sp>
      <p:sp>
        <p:nvSpPr>
          <p:cNvPr id="4" name="Textfeld 3">
            <a:extLst>
              <a:ext uri="{FF2B5EF4-FFF2-40B4-BE49-F238E27FC236}">
                <a16:creationId xmlns:a16="http://schemas.microsoft.com/office/drawing/2014/main" id="{3CE408B9-9EFF-9820-C643-24B812490AEA}"/>
              </a:ext>
            </a:extLst>
          </p:cNvPr>
          <p:cNvSpPr txBox="1"/>
          <p:nvPr/>
        </p:nvSpPr>
        <p:spPr>
          <a:xfrm>
            <a:off x="470780" y="6563762"/>
            <a:ext cx="0" cy="0"/>
          </a:xfrm>
          <a:prstGeom prst="rect">
            <a:avLst/>
          </a:prstGeom>
          <a:noFill/>
        </p:spPr>
        <p:txBody>
          <a:bodyPr wrap="none" lIns="0" tIns="0" rIns="0" bIns="0" rtlCol="0">
            <a:noAutofit/>
          </a:bodyPr>
          <a:lstStyle/>
          <a:p>
            <a:pPr>
              <a:lnSpc>
                <a:spcPts val="2200"/>
              </a:lnSpc>
            </a:pPr>
            <a:endParaRPr lang="en-GB" dirty="0"/>
          </a:p>
        </p:txBody>
      </p:sp>
      <p:sp>
        <p:nvSpPr>
          <p:cNvPr id="5" name="Datumsplatzhalter 3">
            <a:extLst>
              <a:ext uri="{FF2B5EF4-FFF2-40B4-BE49-F238E27FC236}">
                <a16:creationId xmlns:a16="http://schemas.microsoft.com/office/drawing/2014/main" id="{F1AF4CF1-663E-150B-3ED9-5D3CF7A6C96B}"/>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z="2250" dirty="0" err="1"/>
              <a:t>Diversity</a:t>
            </a:r>
            <a:r>
              <a:rPr lang="de-CH" sz="2250" dirty="0"/>
              <a:t> and </a:t>
            </a:r>
            <a:r>
              <a:rPr lang="de-CH" sz="2250" dirty="0" err="1"/>
              <a:t>Inclusion</a:t>
            </a:r>
            <a:br>
              <a:rPr lang="de-CH" sz="2250" dirty="0"/>
            </a:br>
            <a:endParaRPr lang="de-CH" sz="2250" dirty="0"/>
          </a:p>
        </p:txBody>
      </p:sp>
      <p:sp>
        <p:nvSpPr>
          <p:cNvPr id="3" name="Inhaltsplatzhalter 2"/>
          <p:cNvSpPr>
            <a:spLocks noGrp="1"/>
          </p:cNvSpPr>
          <p:nvPr>
            <p:ph idx="1"/>
          </p:nvPr>
        </p:nvSpPr>
        <p:spPr>
          <a:xfrm>
            <a:off x="432000" y="908720"/>
            <a:ext cx="8280200" cy="5328568"/>
          </a:xfrm>
        </p:spPr>
        <p:txBody>
          <a:bodyPr/>
          <a:lstStyle/>
          <a:p>
            <a:endParaRPr lang="de-CH" b="1" dirty="0"/>
          </a:p>
          <a:p>
            <a:r>
              <a:rPr lang="de-CH" b="1" dirty="0" err="1"/>
              <a:t>Diversity</a:t>
            </a:r>
            <a:r>
              <a:rPr lang="de-CH" b="1" dirty="0"/>
              <a:t> &amp; </a:t>
            </a:r>
            <a:r>
              <a:rPr lang="de-CH" b="1" dirty="0" err="1"/>
              <a:t>Inclusion</a:t>
            </a:r>
            <a:r>
              <a:rPr lang="de-CH" b="1" dirty="0"/>
              <a:t>, Fakultät für Psychologie</a:t>
            </a:r>
          </a:p>
          <a:p>
            <a:r>
              <a:rPr lang="de-CH" dirty="0"/>
              <a:t>Prof. Dr. Jelena Zumbach-</a:t>
            </a:r>
            <a:r>
              <a:rPr lang="de-CH" dirty="0" err="1"/>
              <a:t>Basu</a:t>
            </a:r>
            <a:r>
              <a:rPr lang="de-CH" dirty="0"/>
              <a:t> ist </a:t>
            </a:r>
            <a:r>
              <a:rPr lang="de-CH" dirty="0" err="1"/>
              <a:t>Diversity</a:t>
            </a:r>
            <a:r>
              <a:rPr lang="de-CH" dirty="0"/>
              <a:t>-Beauftragte und Ansprechperson. Sie berät Sie vertraulich. Zudem macht das Team Präventionsarbeit an der Fakultät. </a:t>
            </a:r>
            <a:br>
              <a:rPr lang="de-CH" dirty="0"/>
            </a:br>
            <a:br>
              <a:rPr lang="de-CH" dirty="0"/>
            </a:br>
            <a:endParaRPr lang="de-CH" dirty="0"/>
          </a:p>
          <a:p>
            <a:br>
              <a:rPr lang="de-CH" b="1" dirty="0"/>
            </a:br>
            <a:endParaRPr lang="de-CH" b="1" dirty="0"/>
          </a:p>
          <a:p>
            <a:endParaRPr lang="de-CH" b="1" dirty="0"/>
          </a:p>
          <a:p>
            <a:endParaRPr lang="de-CH" b="1" dirty="0"/>
          </a:p>
          <a:p>
            <a:pPr marL="0" lvl="1" indent="0">
              <a:buNone/>
            </a:pPr>
            <a:endParaRPr lang="de-CH" dirty="0"/>
          </a:p>
        </p:txBody>
      </p:sp>
      <p:sp>
        <p:nvSpPr>
          <p:cNvPr id="9" name="Fußzeilenplatzhalter 8"/>
          <p:cNvSpPr>
            <a:spLocks noGrp="1"/>
          </p:cNvSpPr>
          <p:nvPr>
            <p:ph type="ftr" sz="quarter" idx="11"/>
          </p:nvPr>
        </p:nvSpPr>
        <p:spPr/>
        <p:txBody>
          <a:bodyPr/>
          <a:lstStyle/>
          <a:p>
            <a:pPr algn="r"/>
            <a:r>
              <a:rPr lang="de-CH" dirty="0"/>
              <a:t>Universität Basel</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12</a:t>
            </a:fld>
            <a:endParaRPr lang="de-CH" dirty="0"/>
          </a:p>
        </p:txBody>
      </p:sp>
      <p:pic>
        <p:nvPicPr>
          <p:cNvPr id="8" name="Grafik 7">
            <a:extLst>
              <a:ext uri="{FF2B5EF4-FFF2-40B4-BE49-F238E27FC236}">
                <a16:creationId xmlns:a16="http://schemas.microsoft.com/office/drawing/2014/main" id="{9CF3629F-2DB9-3269-E303-47C5869054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0742" y="2564904"/>
            <a:ext cx="1475704" cy="1475704"/>
          </a:xfrm>
          <a:prstGeom prst="rect">
            <a:avLst/>
          </a:prstGeom>
        </p:spPr>
      </p:pic>
      <p:sp>
        <p:nvSpPr>
          <p:cNvPr id="11" name="Textfeld 10">
            <a:extLst>
              <a:ext uri="{FF2B5EF4-FFF2-40B4-BE49-F238E27FC236}">
                <a16:creationId xmlns:a16="http://schemas.microsoft.com/office/drawing/2014/main" id="{73A7F682-C1C5-D746-F8EA-3D3703665FDE}"/>
              </a:ext>
            </a:extLst>
          </p:cNvPr>
          <p:cNvSpPr txBox="1"/>
          <p:nvPr/>
        </p:nvSpPr>
        <p:spPr>
          <a:xfrm>
            <a:off x="431799" y="2420888"/>
            <a:ext cx="6444457" cy="1152127"/>
          </a:xfrm>
          <a:prstGeom prst="rect">
            <a:avLst/>
          </a:prstGeom>
          <a:noFill/>
        </p:spPr>
        <p:txBody>
          <a:bodyPr wrap="square" lIns="0" tIns="0" rIns="0" bIns="0" rtlCol="0">
            <a:noAutofit/>
          </a:bodyPr>
          <a:lstStyle/>
          <a:p>
            <a:endParaRPr lang="de-CH" dirty="0"/>
          </a:p>
          <a:p>
            <a:r>
              <a:rPr lang="de-CH" dirty="0"/>
              <a:t>Melden Sie sich: </a:t>
            </a:r>
            <a:r>
              <a:rPr lang="de-CH" dirty="0">
                <a:hlinkClick r:id="rId3">
                  <a:extLst>
                    <a:ext uri="{A12FA001-AC4F-418D-AE19-62706E023703}">
                      <ahyp:hlinkClr xmlns:ahyp="http://schemas.microsoft.com/office/drawing/2018/hyperlinkcolor" val="tx"/>
                    </a:ext>
                  </a:extLst>
                </a:hlinkClick>
              </a:rPr>
              <a:t>diversity-psychologie@unibas.ch</a:t>
            </a:r>
            <a:r>
              <a:rPr lang="de-CH" dirty="0"/>
              <a:t> </a:t>
            </a:r>
          </a:p>
          <a:p>
            <a:r>
              <a:rPr lang="de-CH" dirty="0"/>
              <a:t>Mehr Informationen: https://psychologie.unibas.ch/de/fakultaet/diversity-inclusion/</a:t>
            </a:r>
          </a:p>
        </p:txBody>
      </p:sp>
      <p:sp>
        <p:nvSpPr>
          <p:cNvPr id="7" name="Textfeld 6">
            <a:extLst>
              <a:ext uri="{FF2B5EF4-FFF2-40B4-BE49-F238E27FC236}">
                <a16:creationId xmlns:a16="http://schemas.microsoft.com/office/drawing/2014/main" id="{36CDF9C8-7954-CA41-F12E-92B31418D68A}"/>
              </a:ext>
            </a:extLst>
          </p:cNvPr>
          <p:cNvSpPr txBox="1"/>
          <p:nvPr/>
        </p:nvSpPr>
        <p:spPr>
          <a:xfrm>
            <a:off x="1056640" y="6604000"/>
            <a:ext cx="0" cy="0"/>
          </a:xfrm>
          <a:prstGeom prst="rect">
            <a:avLst/>
          </a:prstGeom>
          <a:noFill/>
        </p:spPr>
        <p:txBody>
          <a:bodyPr wrap="none" lIns="0" tIns="0" rIns="0" bIns="0" rtlCol="0">
            <a:noAutofit/>
          </a:bodyPr>
          <a:lstStyle/>
          <a:p>
            <a:pPr>
              <a:lnSpc>
                <a:spcPts val="2200"/>
              </a:lnSpc>
            </a:pPr>
            <a:endParaRPr lang="de-DE" dirty="0"/>
          </a:p>
        </p:txBody>
      </p:sp>
      <p:sp>
        <p:nvSpPr>
          <p:cNvPr id="13" name="Datumsplatzhalter 3">
            <a:extLst>
              <a:ext uri="{FF2B5EF4-FFF2-40B4-BE49-F238E27FC236}">
                <a16:creationId xmlns:a16="http://schemas.microsoft.com/office/drawing/2014/main" id="{B9A68139-B3BE-18D2-678C-CBA8BF32383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extLst>
      <p:ext uri="{BB962C8B-B14F-4D97-AF65-F5344CB8AC3E}">
        <p14:creationId xmlns:p14="http://schemas.microsoft.com/office/powerpoint/2010/main" val="2742556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0" y="1024527"/>
            <a:ext cx="8984759" cy="1324353"/>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700" y="1154250"/>
            <a:ext cx="1221410" cy="426568"/>
          </a:xfrm>
          <a:prstGeom prst="rect">
            <a:avLst/>
          </a:prstGeom>
        </p:spPr>
      </p:pic>
      <p:sp>
        <p:nvSpPr>
          <p:cNvPr id="12" name="Titel 1"/>
          <p:cNvSpPr txBox="1">
            <a:spLocks/>
          </p:cNvSpPr>
          <p:nvPr/>
        </p:nvSpPr>
        <p:spPr>
          <a:xfrm>
            <a:off x="632910" y="1889522"/>
            <a:ext cx="5829300" cy="783395"/>
          </a:xfrm>
          <a:prstGeom prst="rect">
            <a:avLst/>
          </a:prstGeom>
        </p:spPr>
        <p:txBody>
          <a:bodyPr vert="horz" lIns="0" tIns="0" rIns="0" bIns="0" rtlCol="0" anchor="t" anchorCtr="0">
            <a:noAutofit/>
          </a:bodyPr>
          <a:lstStyle>
            <a:lvl1pPr algn="l" defTabSz="914400" rtl="0" eaLnBrk="1" latinLnBrk="0" hangingPunct="1">
              <a:lnSpc>
                <a:spcPts val="2500"/>
              </a:lnSpc>
              <a:spcBef>
                <a:spcPct val="0"/>
              </a:spcBef>
              <a:buNone/>
              <a:defRPr sz="2300" b="1" kern="1200">
                <a:solidFill>
                  <a:schemeClr val="tx1"/>
                </a:solidFill>
                <a:latin typeface="+mj-lt"/>
                <a:ea typeface="+mj-ea"/>
                <a:cs typeface="+mj-cs"/>
              </a:defRPr>
            </a:lvl1pPr>
          </a:lstStyle>
          <a:p>
            <a:r>
              <a:rPr lang="de-CH" sz="2100" b="0" dirty="0"/>
              <a:t>Fachstelle Persönliche Integrität </a:t>
            </a:r>
            <a:br>
              <a:rPr lang="de-CH" sz="1725" dirty="0"/>
            </a:br>
            <a:endParaRPr lang="de-CH" sz="2100" dirty="0"/>
          </a:p>
        </p:txBody>
      </p:sp>
      <p:sp>
        <p:nvSpPr>
          <p:cNvPr id="13" name="Textfeld 12"/>
          <p:cNvSpPr txBox="1"/>
          <p:nvPr/>
        </p:nvSpPr>
        <p:spPr>
          <a:xfrm>
            <a:off x="632910" y="2564904"/>
            <a:ext cx="6975648" cy="950188"/>
          </a:xfrm>
          <a:prstGeom prst="rect">
            <a:avLst/>
          </a:prstGeom>
          <a:noFill/>
        </p:spPr>
        <p:txBody>
          <a:bodyPr wrap="none" lIns="0" tIns="0" rIns="0" bIns="0" rtlCol="0">
            <a:noAutofit/>
          </a:bodyPr>
          <a:lstStyle/>
          <a:p>
            <a:pPr>
              <a:lnSpc>
                <a:spcPts val="1650"/>
              </a:lnSpc>
            </a:pPr>
            <a:r>
              <a:rPr lang="en-US" sz="1200" dirty="0" err="1"/>
              <a:t>Wir</a:t>
            </a:r>
            <a:r>
              <a:rPr lang="en-US" sz="1200" dirty="0"/>
              <a:t> </a:t>
            </a:r>
            <a:r>
              <a:rPr lang="en-US" sz="1200" dirty="0" err="1"/>
              <a:t>beraten</a:t>
            </a:r>
            <a:r>
              <a:rPr lang="en-US" sz="1200" dirty="0"/>
              <a:t> Sie </a:t>
            </a:r>
            <a:r>
              <a:rPr lang="en-US" sz="1200" dirty="0" err="1"/>
              <a:t>bei</a:t>
            </a:r>
            <a:r>
              <a:rPr lang="en-US" sz="1200" dirty="0"/>
              <a:t> </a:t>
            </a:r>
            <a:r>
              <a:rPr lang="en-US" sz="1200" dirty="0" err="1"/>
              <a:t>allen</a:t>
            </a:r>
            <a:r>
              <a:rPr lang="en-US" sz="1200" dirty="0"/>
              <a:t> </a:t>
            </a:r>
            <a:r>
              <a:rPr lang="en-US" sz="1200" dirty="0" err="1"/>
              <a:t>Fragen</a:t>
            </a:r>
            <a:r>
              <a:rPr lang="en-US" sz="1200" dirty="0"/>
              <a:t> </a:t>
            </a:r>
            <a:r>
              <a:rPr lang="en-US" sz="1200" dirty="0" err="1"/>
              <a:t>zum</a:t>
            </a:r>
            <a:r>
              <a:rPr lang="en-US" sz="1200" dirty="0"/>
              <a:t> Schutz der </a:t>
            </a:r>
            <a:r>
              <a:rPr lang="en-US" sz="1200" dirty="0" err="1"/>
              <a:t>persönlichen</a:t>
            </a:r>
            <a:r>
              <a:rPr lang="en-US" sz="1200" dirty="0"/>
              <a:t> </a:t>
            </a:r>
            <a:r>
              <a:rPr lang="en-US" sz="1200" dirty="0" err="1"/>
              <a:t>Integrität</a:t>
            </a:r>
            <a:r>
              <a:rPr lang="en-US" sz="1200" dirty="0"/>
              <a:t> </a:t>
            </a:r>
            <a:r>
              <a:rPr lang="en-US" sz="1200" dirty="0" err="1"/>
              <a:t>vertraulich</a:t>
            </a:r>
            <a:r>
              <a:rPr lang="en-US" sz="1200" dirty="0"/>
              <a:t>. </a:t>
            </a:r>
            <a:r>
              <a:rPr lang="en-US" sz="1200" dirty="0" err="1"/>
              <a:t>Über</a:t>
            </a:r>
            <a:r>
              <a:rPr lang="en-US" sz="1200" dirty="0"/>
              <a:t> </a:t>
            </a:r>
            <a:r>
              <a:rPr lang="en-US" sz="1200" dirty="0" err="1"/>
              <a:t>weitere</a:t>
            </a:r>
            <a:r>
              <a:rPr lang="en-US" sz="1200" dirty="0"/>
              <a:t> </a:t>
            </a:r>
            <a:r>
              <a:rPr lang="en-US" sz="1200" dirty="0" err="1"/>
              <a:t>Schritte</a:t>
            </a:r>
            <a:r>
              <a:rPr lang="en-US" sz="1200" dirty="0"/>
              <a:t> </a:t>
            </a:r>
            <a:r>
              <a:rPr lang="en-US" sz="1200" dirty="0" err="1"/>
              <a:t>entscheiden</a:t>
            </a:r>
            <a:r>
              <a:rPr lang="en-US" sz="1200" dirty="0"/>
              <a:t> </a:t>
            </a:r>
          </a:p>
          <a:p>
            <a:pPr>
              <a:lnSpc>
                <a:spcPts val="1650"/>
              </a:lnSpc>
            </a:pPr>
            <a:r>
              <a:rPr lang="en-US" sz="1200" dirty="0"/>
              <a:t>Sie </a:t>
            </a:r>
            <a:r>
              <a:rPr lang="en-US" sz="1200" dirty="0" err="1"/>
              <a:t>selbst</a:t>
            </a:r>
            <a:r>
              <a:rPr lang="en-US" sz="1200" dirty="0"/>
              <a:t>. </a:t>
            </a:r>
          </a:p>
          <a:p>
            <a:endParaRPr lang="en-US" sz="1200" dirty="0"/>
          </a:p>
          <a:p>
            <a:pPr>
              <a:lnSpc>
                <a:spcPts val="1650"/>
              </a:lnSpc>
            </a:pPr>
            <a:r>
              <a:rPr lang="en-US" sz="1200" dirty="0"/>
              <a:t>Auf Wunsch </a:t>
            </a:r>
            <a:r>
              <a:rPr lang="en-US" sz="1200" dirty="0" err="1"/>
              <a:t>unterstützen</a:t>
            </a:r>
            <a:r>
              <a:rPr lang="en-US" sz="1200" dirty="0"/>
              <a:t> </a:t>
            </a:r>
            <a:r>
              <a:rPr lang="en-US" sz="1200" dirty="0" err="1"/>
              <a:t>wir</a:t>
            </a:r>
            <a:r>
              <a:rPr lang="en-US" sz="1200" dirty="0"/>
              <a:t> </a:t>
            </a:r>
            <a:r>
              <a:rPr lang="en-US" sz="1200" dirty="0" err="1"/>
              <a:t>bei</a:t>
            </a:r>
            <a:r>
              <a:rPr lang="en-US" sz="1200" dirty="0"/>
              <a:t> der </a:t>
            </a:r>
            <a:r>
              <a:rPr lang="en-US" sz="1200" dirty="0" err="1"/>
              <a:t>Gesprächsvorbereitung</a:t>
            </a:r>
            <a:r>
              <a:rPr lang="en-US" sz="1200" dirty="0"/>
              <a:t> </a:t>
            </a:r>
            <a:r>
              <a:rPr lang="en-US" sz="1200" dirty="0" err="1"/>
              <a:t>mit</a:t>
            </a:r>
            <a:r>
              <a:rPr lang="en-US" sz="1200" dirty="0"/>
              <a:t> </a:t>
            </a:r>
            <a:r>
              <a:rPr lang="en-US" sz="1200" dirty="0" err="1"/>
              <a:t>Dritten</a:t>
            </a:r>
            <a:r>
              <a:rPr lang="en-US" sz="1200" dirty="0"/>
              <a:t> </a:t>
            </a:r>
            <a:r>
              <a:rPr lang="en-US" sz="1200" dirty="0" err="1"/>
              <a:t>oder</a:t>
            </a:r>
            <a:r>
              <a:rPr lang="en-US" sz="1200" dirty="0"/>
              <a:t> </a:t>
            </a:r>
            <a:r>
              <a:rPr lang="en-US" sz="1200" dirty="0" err="1"/>
              <a:t>stehen</a:t>
            </a:r>
            <a:r>
              <a:rPr lang="en-US" sz="1200" dirty="0"/>
              <a:t> für die </a:t>
            </a:r>
            <a:r>
              <a:rPr lang="en-US" sz="1200" dirty="0" err="1"/>
              <a:t>neutrale</a:t>
            </a:r>
            <a:r>
              <a:rPr lang="en-US" sz="1200" dirty="0"/>
              <a:t> Moderation </a:t>
            </a:r>
          </a:p>
          <a:p>
            <a:pPr>
              <a:lnSpc>
                <a:spcPts val="1650"/>
              </a:lnSpc>
            </a:pPr>
            <a:r>
              <a:rPr lang="en-US" sz="1200" dirty="0" err="1"/>
              <a:t>schwieriger</a:t>
            </a:r>
            <a:r>
              <a:rPr lang="en-US" sz="1200" dirty="0"/>
              <a:t> </a:t>
            </a:r>
            <a:r>
              <a:rPr lang="en-US" sz="1200" dirty="0" err="1"/>
              <a:t>Gespräche</a:t>
            </a:r>
            <a:r>
              <a:rPr lang="en-US" sz="1200" dirty="0"/>
              <a:t> </a:t>
            </a:r>
            <a:r>
              <a:rPr lang="en-US" sz="1200" dirty="0" err="1"/>
              <a:t>zur</a:t>
            </a:r>
            <a:r>
              <a:rPr lang="en-US" sz="1200" dirty="0"/>
              <a:t> </a:t>
            </a:r>
            <a:r>
              <a:rPr lang="en-US" sz="1200" dirty="0" err="1"/>
              <a:t>Verfügung</a:t>
            </a:r>
            <a:r>
              <a:rPr lang="en-US" sz="1200" dirty="0"/>
              <a:t>.  </a:t>
            </a:r>
          </a:p>
        </p:txBody>
      </p:sp>
      <p:pic>
        <p:nvPicPr>
          <p:cNvPr id="14" name="Grafik 13"/>
          <p:cNvPicPr>
            <a:picLocks noChangeAspect="1"/>
          </p:cNvPicPr>
          <p:nvPr/>
        </p:nvPicPr>
        <p:blipFill rotWithShape="1">
          <a:blip r:embed="rId4"/>
          <a:srcRect l="51" t="6777" r="-51" b="18222"/>
          <a:stretch/>
        </p:blipFill>
        <p:spPr>
          <a:xfrm>
            <a:off x="683568" y="3875517"/>
            <a:ext cx="999128" cy="999128"/>
          </a:xfrm>
          <a:prstGeom prst="ellipse">
            <a:avLst/>
          </a:prstGeom>
        </p:spPr>
      </p:pic>
      <p:sp>
        <p:nvSpPr>
          <p:cNvPr id="15" name="Textfeld 14"/>
          <p:cNvSpPr txBox="1"/>
          <p:nvPr/>
        </p:nvSpPr>
        <p:spPr>
          <a:xfrm>
            <a:off x="721437" y="5026673"/>
            <a:ext cx="5670630" cy="685800"/>
          </a:xfrm>
          <a:prstGeom prst="rect">
            <a:avLst/>
          </a:prstGeom>
          <a:noFill/>
        </p:spPr>
        <p:txBody>
          <a:bodyPr wrap="none" lIns="0" tIns="0" rIns="0" bIns="0" rtlCol="0">
            <a:noAutofit/>
          </a:bodyPr>
          <a:lstStyle/>
          <a:p>
            <a:pPr>
              <a:lnSpc>
                <a:spcPts val="1650"/>
              </a:lnSpc>
            </a:pPr>
            <a:r>
              <a:rPr lang="en-US" sz="1050" dirty="0"/>
              <a:t>Dr. Cora Dollinger	     Dominika Hens</a:t>
            </a:r>
          </a:p>
          <a:p>
            <a:pPr>
              <a:lnSpc>
                <a:spcPts val="1650"/>
              </a:lnSpc>
            </a:pPr>
            <a:br>
              <a:rPr lang="en-US" sz="1050" dirty="0"/>
            </a:br>
            <a:endParaRPr lang="en-US" sz="750" dirty="0"/>
          </a:p>
        </p:txBody>
      </p:sp>
      <p:pic>
        <p:nvPicPr>
          <p:cNvPr id="16" name="Grafik 15"/>
          <p:cNvPicPr>
            <a:picLocks noChangeAspect="1"/>
          </p:cNvPicPr>
          <p:nvPr/>
        </p:nvPicPr>
        <p:blipFill rotWithShape="1">
          <a:blip r:embed="rId5"/>
          <a:srcRect t="10871" r="1861" b="14129"/>
          <a:stretch/>
        </p:blipFill>
        <p:spPr>
          <a:xfrm>
            <a:off x="2249742" y="3884091"/>
            <a:ext cx="972108" cy="990554"/>
          </a:xfrm>
          <a:prstGeom prst="ellipse">
            <a:avLst/>
          </a:prstGeom>
        </p:spPr>
      </p:pic>
      <p:sp>
        <p:nvSpPr>
          <p:cNvPr id="17" name="Textfeld 16"/>
          <p:cNvSpPr txBox="1"/>
          <p:nvPr/>
        </p:nvSpPr>
        <p:spPr>
          <a:xfrm>
            <a:off x="4368804" y="3785209"/>
            <a:ext cx="2642909" cy="1695560"/>
          </a:xfrm>
          <a:prstGeom prst="rect">
            <a:avLst/>
          </a:prstGeom>
          <a:noFill/>
        </p:spPr>
        <p:txBody>
          <a:bodyPr wrap="none" lIns="0" tIns="0" rIns="0" bIns="0" rtlCol="0">
            <a:noAutofit/>
          </a:bodyPr>
          <a:lstStyle/>
          <a:p>
            <a:pPr>
              <a:lnSpc>
                <a:spcPts val="1650"/>
              </a:lnSpc>
            </a:pPr>
            <a:r>
              <a:rPr lang="en-US" sz="1200" dirty="0">
                <a:solidFill>
                  <a:srgbClr val="1EA5A5"/>
                </a:solidFill>
              </a:rPr>
              <a:t>E-Mail</a:t>
            </a:r>
          </a:p>
          <a:p>
            <a:pPr>
              <a:lnSpc>
                <a:spcPts val="1650"/>
              </a:lnSpc>
            </a:pPr>
            <a:r>
              <a:rPr lang="en-US" sz="1200" dirty="0">
                <a:hlinkClick r:id="rId6"/>
              </a:rPr>
              <a:t>personalintegrity@unibas.ch</a:t>
            </a:r>
            <a:endParaRPr lang="en-US" sz="1200" dirty="0"/>
          </a:p>
          <a:p>
            <a:pPr>
              <a:lnSpc>
                <a:spcPts val="1650"/>
              </a:lnSpc>
            </a:pPr>
            <a:endParaRPr lang="en-US" sz="1200" dirty="0"/>
          </a:p>
          <a:p>
            <a:pPr>
              <a:lnSpc>
                <a:spcPts val="1650"/>
              </a:lnSpc>
            </a:pPr>
            <a:r>
              <a:rPr lang="en-US" sz="1200" dirty="0" err="1">
                <a:solidFill>
                  <a:srgbClr val="1EA5A5"/>
                </a:solidFill>
              </a:rPr>
              <a:t>Telefon</a:t>
            </a:r>
            <a:br>
              <a:rPr lang="en-US" sz="1200" dirty="0"/>
            </a:br>
            <a:r>
              <a:rPr lang="en-US" sz="1200" dirty="0"/>
              <a:t>+41 61 207 09 99</a:t>
            </a:r>
          </a:p>
          <a:p>
            <a:pPr>
              <a:lnSpc>
                <a:spcPts val="1650"/>
              </a:lnSpc>
            </a:pPr>
            <a:endParaRPr lang="en-US" sz="1200" dirty="0"/>
          </a:p>
          <a:p>
            <a:pPr>
              <a:lnSpc>
                <a:spcPts val="1650"/>
              </a:lnSpc>
            </a:pPr>
            <a:r>
              <a:rPr lang="en-US" sz="1200" dirty="0">
                <a:solidFill>
                  <a:srgbClr val="1EA5A5"/>
                </a:solidFill>
              </a:rPr>
              <a:t>Web</a:t>
            </a:r>
          </a:p>
          <a:p>
            <a:pPr>
              <a:lnSpc>
                <a:spcPts val="1650"/>
              </a:lnSpc>
            </a:pPr>
            <a:r>
              <a:rPr lang="en-US" sz="1200" dirty="0"/>
              <a:t>www.unibas.ch/persoenliche-integritaet</a:t>
            </a:r>
            <a:endParaRPr lang="de-CH" sz="1200" dirty="0"/>
          </a:p>
        </p:txBody>
      </p:sp>
      <p:sp>
        <p:nvSpPr>
          <p:cNvPr id="18" name="Rechteck 17"/>
          <p:cNvSpPr/>
          <p:nvPr/>
        </p:nvSpPr>
        <p:spPr>
          <a:xfrm>
            <a:off x="4151104" y="3699030"/>
            <a:ext cx="4093304" cy="186791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p>
        </p:txBody>
      </p:sp>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8427" y="4240504"/>
            <a:ext cx="810090" cy="784971"/>
          </a:xfrm>
          <a:prstGeom prst="rect">
            <a:avLst/>
          </a:prstGeom>
        </p:spPr>
      </p:pic>
    </p:spTree>
    <p:extLst>
      <p:ext uri="{BB962C8B-B14F-4D97-AF65-F5344CB8AC3E}">
        <p14:creationId xmlns:p14="http://schemas.microsoft.com/office/powerpoint/2010/main" val="1139916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a:extLst>
              <a:ext uri="{FF2B5EF4-FFF2-40B4-BE49-F238E27FC236}">
                <a16:creationId xmlns:a16="http://schemas.microsoft.com/office/drawing/2014/main" id="{B64A0C43-A64E-9981-672F-4888A622846C}"/>
              </a:ext>
            </a:extLst>
          </p:cNvPr>
          <p:cNvSpPr>
            <a:spLocks noGrp="1"/>
          </p:cNvSpPr>
          <p:nvPr>
            <p:ph type="title"/>
          </p:nvPr>
        </p:nvSpPr>
        <p:spPr>
          <a:xfrm>
            <a:off x="431800" y="260350"/>
            <a:ext cx="8280400" cy="755650"/>
          </a:xfrm>
        </p:spPr>
        <p:txBody>
          <a:bodyPr/>
          <a:lstStyle/>
          <a:p>
            <a:r>
              <a:rPr lang="de-DE" altLang="de-DE" dirty="0">
                <a:ea typeface="ＭＳ Ｐゴシック" panose="020B0600070205080204" pitchFamily="34" charset="-128"/>
              </a:rPr>
              <a:t>Servicestelle Studieren ohne Barrieren (</a:t>
            </a:r>
            <a:r>
              <a:rPr lang="de-DE" altLang="de-DE" dirty="0" err="1">
                <a:ea typeface="ＭＳ Ｐゴシック" panose="020B0600070205080204" pitchFamily="34" charset="-128"/>
              </a:rPr>
              <a:t>StoB</a:t>
            </a:r>
            <a:r>
              <a:rPr lang="de-DE" altLang="de-DE" dirty="0">
                <a:ea typeface="ＭＳ Ｐゴシック" panose="020B0600070205080204" pitchFamily="34" charset="-128"/>
              </a:rPr>
              <a:t>)</a:t>
            </a:r>
            <a:br>
              <a:rPr lang="de-DE" altLang="de-DE" dirty="0">
                <a:ea typeface="ＭＳ Ｐゴシック" panose="020B0600070205080204" pitchFamily="34" charset="-128"/>
              </a:rPr>
            </a:br>
            <a:br>
              <a:rPr lang="de-DE" altLang="de-DE" dirty="0">
                <a:ea typeface="ＭＳ Ｐゴシック" panose="020B0600070205080204" pitchFamily="34" charset="-128"/>
              </a:rPr>
            </a:br>
            <a:br>
              <a:rPr lang="de-DE" altLang="de-DE" dirty="0">
                <a:ea typeface="ＭＳ Ｐゴシック" panose="020B0600070205080204" pitchFamily="34" charset="-128"/>
              </a:rPr>
            </a:br>
            <a:endParaRPr lang="de-CH" altLang="de-DE" dirty="0">
              <a:ea typeface="ＭＳ Ｐゴシック" panose="020B0600070205080204" pitchFamily="34" charset="-128"/>
            </a:endParaRPr>
          </a:p>
        </p:txBody>
      </p:sp>
      <p:sp>
        <p:nvSpPr>
          <p:cNvPr id="25602" name="Foliennummernplatzhalter 9">
            <a:extLst>
              <a:ext uri="{FF2B5EF4-FFF2-40B4-BE49-F238E27FC236}">
                <a16:creationId xmlns:a16="http://schemas.microsoft.com/office/drawing/2014/main" id="{446DB72B-61DF-E520-1FA9-D94EF905C1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7C1BF1-EB1E-A54D-BD1A-95BA34BC5EF0}" type="slidenum">
              <a:rPr lang="de-CH" altLang="de-DE" smtClean="0"/>
              <a:pPr/>
              <a:t>14</a:t>
            </a:fld>
            <a:endParaRPr lang="de-CH" altLang="de-DE"/>
          </a:p>
        </p:txBody>
      </p:sp>
      <p:sp>
        <p:nvSpPr>
          <p:cNvPr id="7" name="Datumsplatzhalter 3">
            <a:extLst>
              <a:ext uri="{FF2B5EF4-FFF2-40B4-BE49-F238E27FC236}">
                <a16:creationId xmlns:a16="http://schemas.microsoft.com/office/drawing/2014/main" id="{ADAF281D-7427-BDE2-1190-79899763A841}"/>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25604" name="Fußzeilenplatzhalter 4">
            <a:extLst>
              <a:ext uri="{FF2B5EF4-FFF2-40B4-BE49-F238E27FC236}">
                <a16:creationId xmlns:a16="http://schemas.microsoft.com/office/drawing/2014/main" id="{F09CD19E-20D8-CD94-294C-077A8C9C954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5605" name="Textfeld 3">
            <a:extLst>
              <a:ext uri="{FF2B5EF4-FFF2-40B4-BE49-F238E27FC236}">
                <a16:creationId xmlns:a16="http://schemas.microsoft.com/office/drawing/2014/main" id="{027ACAE8-AA87-C2B0-5436-2878B6509154}"/>
              </a:ext>
            </a:extLst>
          </p:cNvPr>
          <p:cNvSpPr txBox="1">
            <a:spLocks noChangeArrowheads="1"/>
          </p:cNvSpPr>
          <p:nvPr/>
        </p:nvSpPr>
        <p:spPr bwMode="auto">
          <a:xfrm>
            <a:off x="6543675" y="58007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12" name="Inhaltsplatzhalter 2">
            <a:extLst>
              <a:ext uri="{FF2B5EF4-FFF2-40B4-BE49-F238E27FC236}">
                <a16:creationId xmlns:a16="http://schemas.microsoft.com/office/drawing/2014/main" id="{41F0BCB0-7AC0-5502-7261-EC13EE9F8B1B}"/>
              </a:ext>
            </a:extLst>
          </p:cNvPr>
          <p:cNvSpPr txBox="1">
            <a:spLocks/>
          </p:cNvSpPr>
          <p:nvPr/>
        </p:nvSpPr>
        <p:spPr>
          <a:xfrm>
            <a:off x="431800" y="1268413"/>
            <a:ext cx="8280400" cy="4716462"/>
          </a:xfrm>
          <a:prstGeom prst="rect">
            <a:avLst/>
          </a:prstGeom>
        </p:spPr>
        <p:txBody>
          <a:bodyPr lIns="0" tIns="0" rIns="0" bIns="0"/>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de-DE" dirty="0"/>
              <a:t> </a:t>
            </a:r>
          </a:p>
          <a:p>
            <a:pPr>
              <a:defRPr/>
            </a:pPr>
            <a:endParaRPr lang="de-DE" dirty="0"/>
          </a:p>
          <a:p>
            <a:pPr marL="285750" indent="-285750">
              <a:buFont typeface="Symbol" pitchFamily="2" charset="2"/>
              <a:buChar char="-"/>
              <a:defRPr/>
            </a:pPr>
            <a:endParaRPr lang="de-DE" dirty="0"/>
          </a:p>
          <a:p>
            <a:pPr marL="285750" indent="-285750">
              <a:buFont typeface="Symbol" pitchFamily="2" charset="2"/>
              <a:buChar char="-"/>
              <a:defRPr/>
            </a:pPr>
            <a:endParaRPr lang="de-DE" dirty="0"/>
          </a:p>
          <a:p>
            <a:pPr marL="285750" indent="-285750">
              <a:buFont typeface="Symbol" pitchFamily="2" charset="2"/>
              <a:buChar char="-"/>
              <a:defRPr/>
            </a:pPr>
            <a:endParaRPr lang="de-DE" dirty="0"/>
          </a:p>
          <a:p>
            <a:pPr marL="285750" indent="-285750">
              <a:buFont typeface="Symbol" pitchFamily="2" charset="2"/>
              <a:buChar char="-"/>
              <a:defRPr/>
            </a:pPr>
            <a:endParaRPr lang="de-CH" dirty="0"/>
          </a:p>
          <a:p>
            <a:pPr marL="285750" indent="-285750">
              <a:buFont typeface="Symbol" pitchFamily="2" charset="2"/>
              <a:buChar char="-"/>
              <a:defRPr/>
            </a:pPr>
            <a:endParaRPr lang="de-CH" dirty="0"/>
          </a:p>
          <a:p>
            <a:pPr marL="285750" indent="-285750">
              <a:buFont typeface="Symbol" pitchFamily="2" charset="2"/>
              <a:buChar char="-"/>
              <a:defRPr/>
            </a:pPr>
            <a:endParaRPr lang="de-CH" dirty="0"/>
          </a:p>
          <a:p>
            <a:pPr>
              <a:defRPr/>
            </a:pPr>
            <a:endParaRPr lang="de-DE" altLang="de-DE" dirty="0">
              <a:ea typeface="ＭＳ Ｐゴシック" charset="-128"/>
            </a:endParaRPr>
          </a:p>
        </p:txBody>
      </p:sp>
      <p:sp>
        <p:nvSpPr>
          <p:cNvPr id="25607" name="Textfeld 1">
            <a:extLst>
              <a:ext uri="{FF2B5EF4-FFF2-40B4-BE49-F238E27FC236}">
                <a16:creationId xmlns:a16="http://schemas.microsoft.com/office/drawing/2014/main" id="{95AA669A-19D5-1590-5A25-D92B2DC3DE25}"/>
              </a:ext>
            </a:extLst>
          </p:cNvPr>
          <p:cNvSpPr txBox="1">
            <a:spLocks noChangeArrowheads="1"/>
          </p:cNvSpPr>
          <p:nvPr/>
        </p:nvSpPr>
        <p:spPr bwMode="auto">
          <a:xfrm>
            <a:off x="2465388" y="3810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13" name="Textfeld 12">
            <a:extLst>
              <a:ext uri="{FF2B5EF4-FFF2-40B4-BE49-F238E27FC236}">
                <a16:creationId xmlns:a16="http://schemas.microsoft.com/office/drawing/2014/main" id="{32E3BA3F-1B04-C34C-2A6B-59CE972DAC5A}"/>
              </a:ext>
            </a:extLst>
          </p:cNvPr>
          <p:cNvSpPr txBox="1"/>
          <p:nvPr/>
        </p:nvSpPr>
        <p:spPr>
          <a:xfrm>
            <a:off x="287338" y="836712"/>
            <a:ext cx="7885112" cy="5355312"/>
          </a:xfrm>
          <a:prstGeom prst="rect">
            <a:avLst/>
          </a:prstGeom>
          <a:noFill/>
        </p:spPr>
        <p:txBody>
          <a:bodyPr>
            <a:spAutoFit/>
          </a:bodyPr>
          <a:lstStyle/>
          <a:p>
            <a:pPr>
              <a:defRPr/>
            </a:pPr>
            <a:endParaRPr lang="de-CH" dirty="0">
              <a:latin typeface="SwiftNeueLTPro" panose="020A0503070406020204" pitchFamily="18" charset="77"/>
            </a:endParaRPr>
          </a:p>
          <a:p>
            <a:pPr>
              <a:defRPr/>
            </a:pPr>
            <a:r>
              <a:rPr lang="de-CH" dirty="0">
                <a:latin typeface="+mn-lt"/>
              </a:rPr>
              <a:t>	</a:t>
            </a:r>
            <a:r>
              <a:rPr lang="de-CH" dirty="0" err="1">
                <a:latin typeface="+mn-lt"/>
              </a:rPr>
              <a:t>www.stob.unibas.ch</a:t>
            </a:r>
            <a:endParaRPr lang="de-CH" dirty="0">
              <a:latin typeface="+mn-lt"/>
            </a:endParaRPr>
          </a:p>
          <a:p>
            <a:pPr>
              <a:defRPr/>
            </a:pPr>
            <a:endParaRPr lang="de-CH" dirty="0">
              <a:latin typeface="+mn-lt"/>
            </a:endParaRPr>
          </a:p>
          <a:p>
            <a:pPr>
              <a:defRPr/>
            </a:pPr>
            <a:r>
              <a:rPr lang="de-CH" dirty="0">
                <a:latin typeface="+mn-lt"/>
              </a:rPr>
              <a:t>Die Servicestelle </a:t>
            </a:r>
            <a:r>
              <a:rPr lang="de-CH" dirty="0" err="1">
                <a:latin typeface="+mn-lt"/>
              </a:rPr>
              <a:t>StoB</a:t>
            </a:r>
            <a:r>
              <a:rPr lang="de-CH" dirty="0">
                <a:latin typeface="+mn-lt"/>
              </a:rPr>
              <a:t> ist die Anlaufstelle der </a:t>
            </a:r>
            <a:r>
              <a:rPr lang="de-CH" dirty="0" err="1">
                <a:latin typeface="+mn-lt"/>
              </a:rPr>
              <a:t>Universität</a:t>
            </a:r>
            <a:r>
              <a:rPr lang="de-CH" dirty="0">
                <a:latin typeface="+mn-lt"/>
              </a:rPr>
              <a:t> Basel für Studierende mit </a:t>
            </a:r>
            <a:r>
              <a:rPr lang="de-CH" dirty="0" err="1">
                <a:latin typeface="+mn-lt"/>
              </a:rPr>
              <a:t>körperlichen</a:t>
            </a:r>
            <a:r>
              <a:rPr lang="de-CH" dirty="0">
                <a:latin typeface="+mn-lt"/>
              </a:rPr>
              <a:t>, psychischen oder chronischen Beeinträchtigungen. </a:t>
            </a:r>
          </a:p>
          <a:p>
            <a:pPr>
              <a:defRPr/>
            </a:pPr>
            <a:endParaRPr lang="de-CH" dirty="0">
              <a:latin typeface="+mn-lt"/>
            </a:endParaRPr>
          </a:p>
          <a:p>
            <a:pPr>
              <a:defRPr/>
            </a:pPr>
            <a:r>
              <a:rPr lang="de-CH" dirty="0">
                <a:latin typeface="+mn-lt"/>
              </a:rPr>
              <a:t>Sie beraten Studierende und Lehrende und bieten </a:t>
            </a:r>
          </a:p>
          <a:p>
            <a:pPr marL="285750" indent="-285750">
              <a:buFont typeface="Arial" panose="020B0604020202020204" pitchFamily="34" charset="0"/>
              <a:buChar char="•"/>
              <a:defRPr/>
            </a:pPr>
            <a:r>
              <a:rPr lang="de-CH" dirty="0">
                <a:latin typeface="+mn-lt"/>
              </a:rPr>
              <a:t>individuelle Beratungsgespräche </a:t>
            </a:r>
          </a:p>
          <a:p>
            <a:pPr marL="285750" indent="-285750">
              <a:buFont typeface="Arial" panose="020B0604020202020204" pitchFamily="34" charset="0"/>
              <a:buChar char="•"/>
              <a:defRPr/>
            </a:pPr>
            <a:r>
              <a:rPr lang="de-CH" dirty="0">
                <a:latin typeface="+mn-lt"/>
              </a:rPr>
              <a:t>Organisation von Nachteilsausgleichen </a:t>
            </a:r>
          </a:p>
          <a:p>
            <a:pPr marL="285750" indent="-285750">
              <a:buFont typeface="Arial" panose="020B0604020202020204" pitchFamily="34" charset="0"/>
              <a:buChar char="•"/>
              <a:defRPr/>
            </a:pPr>
            <a:r>
              <a:rPr lang="de-CH" dirty="0">
                <a:latin typeface="+mn-lt"/>
              </a:rPr>
              <a:t>Veranstaltung von Workshop für Uniangehörige </a:t>
            </a:r>
          </a:p>
          <a:p>
            <a:pPr marL="285750" indent="-285750">
              <a:buFont typeface="Arial" panose="020B0604020202020204" pitchFamily="34" charset="0"/>
              <a:buChar char="•"/>
              <a:defRPr/>
            </a:pPr>
            <a:r>
              <a:rPr lang="de-CH" dirty="0">
                <a:latin typeface="+mn-lt"/>
              </a:rPr>
              <a:t>Sensibilisierungsarbeit </a:t>
            </a:r>
          </a:p>
          <a:p>
            <a:pPr marL="285750" indent="-285750">
              <a:buFont typeface="Arial" panose="020B0604020202020204" pitchFamily="34" charset="0"/>
              <a:buChar char="•"/>
              <a:defRPr/>
            </a:pPr>
            <a:r>
              <a:rPr lang="de-CH" dirty="0">
                <a:latin typeface="+mn-lt"/>
              </a:rPr>
              <a:t>Vernetzung mit Fachstellen </a:t>
            </a:r>
          </a:p>
          <a:p>
            <a:pPr>
              <a:buFont typeface="Arial" panose="020B0604020202020204" pitchFamily="34" charset="0"/>
              <a:buChar char="•"/>
              <a:defRPr/>
            </a:pPr>
            <a:endParaRPr lang="de-CH" dirty="0">
              <a:latin typeface="+mn-lt"/>
            </a:endParaRPr>
          </a:p>
          <a:p>
            <a:pPr>
              <a:defRPr/>
            </a:pPr>
            <a:r>
              <a:rPr lang="de-CH" b="1" dirty="0">
                <a:latin typeface="+mn-lt"/>
              </a:rPr>
              <a:t>Ihre Beratungen sind kostenlos und werden vertraulich behandelt.</a:t>
            </a:r>
          </a:p>
          <a:p>
            <a:pPr>
              <a:defRPr/>
            </a:pPr>
            <a:endParaRPr lang="de-CH" b="1" dirty="0"/>
          </a:p>
          <a:p>
            <a:pPr>
              <a:defRPr/>
            </a:pPr>
            <a:r>
              <a:rPr lang="de-CH" dirty="0">
                <a:latin typeface="+mn-lt"/>
              </a:rPr>
              <a:t>Beachten Sie, dass </a:t>
            </a:r>
            <a:r>
              <a:rPr lang="de-CH" b="1" dirty="0">
                <a:latin typeface="+mn-lt"/>
              </a:rPr>
              <a:t>NTA-Anträge bis Ende der Belegfrist </a:t>
            </a:r>
            <a:r>
              <a:rPr lang="de-CH" dirty="0">
                <a:latin typeface="+mn-lt"/>
              </a:rPr>
              <a:t>bei </a:t>
            </a:r>
            <a:r>
              <a:rPr lang="de-CH" dirty="0" err="1">
                <a:latin typeface="+mn-lt"/>
              </a:rPr>
              <a:t>StoB</a:t>
            </a:r>
            <a:r>
              <a:rPr lang="de-CH" dirty="0">
                <a:latin typeface="+mn-lt"/>
              </a:rPr>
              <a:t> eingereicht werden </a:t>
            </a:r>
            <a:r>
              <a:rPr lang="de-CH" dirty="0"/>
              <a:t>müssen.</a:t>
            </a:r>
            <a:r>
              <a:rPr lang="de-CH" dirty="0">
                <a:latin typeface="+mn-lt"/>
              </a:rPr>
              <a:t> </a:t>
            </a:r>
          </a:p>
          <a:p>
            <a:pPr>
              <a:buFont typeface="Arial" panose="020B0604020202020204" pitchFamily="34" charset="0"/>
              <a:buChar char="•"/>
              <a:defRPr/>
            </a:pPr>
            <a:endParaRPr lang="de-CH" dirty="0"/>
          </a:p>
        </p:txBody>
      </p:sp>
      <p:pic>
        <p:nvPicPr>
          <p:cNvPr id="25609" name="Grafik 4">
            <a:extLst>
              <a:ext uri="{FF2B5EF4-FFF2-40B4-BE49-F238E27FC236}">
                <a16:creationId xmlns:a16="http://schemas.microsoft.com/office/drawing/2014/main" id="{BF0779F3-64CA-42C9-110B-901195CAA3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938" y="1124744"/>
            <a:ext cx="4016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a:extLst>
              <a:ext uri="{FF2B5EF4-FFF2-40B4-BE49-F238E27FC236}">
                <a16:creationId xmlns:a16="http://schemas.microsoft.com/office/drawing/2014/main" id="{831958B5-BE9C-8F42-91AB-B3CB5CEFE68C}"/>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5436096" y="349701"/>
            <a:ext cx="351155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31800" y="260648"/>
            <a:ext cx="8280400" cy="755936"/>
          </a:xfrm>
        </p:spPr>
        <p:txBody>
          <a:bodyPr/>
          <a:lstStyle/>
          <a:p>
            <a:r>
              <a:rPr lang="de-DE" altLang="de-DE" dirty="0">
                <a:ea typeface="ＭＳ Ｐゴシック" panose="020B0600070205080204" pitchFamily="34" charset="-128"/>
              </a:rPr>
              <a:t>Die Fachgruppe Psychologie (FG)</a:t>
            </a:r>
            <a:br>
              <a:rPr lang="de-DE" altLang="de-DE" dirty="0">
                <a:ea typeface="ＭＳ Ｐゴシック" panose="020B0600070205080204" pitchFamily="34" charset="-128"/>
              </a:rPr>
            </a:br>
            <a:br>
              <a:rPr lang="de-DE" altLang="de-DE" dirty="0">
                <a:ea typeface="ＭＳ Ｐゴシック" panose="020B0600070205080204" pitchFamily="34" charset="-128"/>
              </a:rPr>
            </a:br>
            <a:endParaRPr lang="de-CH"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15</a:t>
            </a:fld>
            <a:endParaRPr lang="de-CH" dirty="0"/>
          </a:p>
        </p:txBody>
      </p:sp>
      <p:sp>
        <p:nvSpPr>
          <p:cNvPr id="7" name="Datumsplatzhalter 3">
            <a:extLst>
              <a:ext uri="{FF2B5EF4-FFF2-40B4-BE49-F238E27FC236}">
                <a16:creationId xmlns:a16="http://schemas.microsoft.com/office/drawing/2014/main" id="{82B6D9F7-EDEE-1641-AB86-E1703F11029F}"/>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8" name="Fußzeilenplatzhalter 4">
            <a:extLst>
              <a:ext uri="{FF2B5EF4-FFF2-40B4-BE49-F238E27FC236}">
                <a16:creationId xmlns:a16="http://schemas.microsoft.com/office/drawing/2014/main" id="{3A7D2BC3-D532-274D-B769-3CCC36C787FE}"/>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4" name="Textfeld 3">
            <a:extLst>
              <a:ext uri="{FF2B5EF4-FFF2-40B4-BE49-F238E27FC236}">
                <a16:creationId xmlns:a16="http://schemas.microsoft.com/office/drawing/2014/main" id="{7DB681BD-160B-3745-B337-B2DBACB5ED5D}"/>
              </a:ext>
            </a:extLst>
          </p:cNvPr>
          <p:cNvSpPr txBox="1"/>
          <p:nvPr/>
        </p:nvSpPr>
        <p:spPr>
          <a:xfrm>
            <a:off x="6543675" y="5800725"/>
            <a:ext cx="0" cy="0"/>
          </a:xfrm>
          <a:prstGeom prst="rect">
            <a:avLst/>
          </a:prstGeom>
          <a:noFill/>
        </p:spPr>
        <p:txBody>
          <a:bodyPr wrap="none" lIns="0" tIns="0" rIns="0" bIns="0" rtlCol="0">
            <a:noAutofit/>
          </a:bodyPr>
          <a:lstStyle/>
          <a:p>
            <a:pPr>
              <a:lnSpc>
                <a:spcPts val="2200"/>
              </a:lnSpc>
            </a:pPr>
            <a:endParaRPr lang="de-DE" dirty="0"/>
          </a:p>
        </p:txBody>
      </p:sp>
      <p:sp>
        <p:nvSpPr>
          <p:cNvPr id="12" name="Inhaltsplatzhalter 2">
            <a:extLst>
              <a:ext uri="{FF2B5EF4-FFF2-40B4-BE49-F238E27FC236}">
                <a16:creationId xmlns:a16="http://schemas.microsoft.com/office/drawing/2014/main" id="{9B6F1A95-A7D1-6740-9710-DD88BA439B6A}"/>
              </a:ext>
            </a:extLst>
          </p:cNvPr>
          <p:cNvSpPr txBox="1">
            <a:spLocks/>
          </p:cNvSpPr>
          <p:nvPr/>
        </p:nvSpPr>
        <p:spPr>
          <a:xfrm>
            <a:off x="432000" y="1196752"/>
            <a:ext cx="8280200" cy="4716462"/>
          </a:xfrm>
          <a:prstGeom prst="rect">
            <a:avLst/>
          </a:prstGeom>
        </p:spPr>
        <p:txBody>
          <a:bodyPr vert="horz" lIns="0" tIns="0" rIns="0" bIns="0" rtlCol="0">
            <a:noAutofit/>
          </a:bodyPr>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de-DE" dirty="0"/>
              <a:t> </a:t>
            </a:r>
            <a:endParaRPr lang="de-CH" dirty="0"/>
          </a:p>
          <a:p>
            <a:pPr marL="285750" indent="-285750">
              <a:buFont typeface="Symbol" pitchFamily="2" charset="2"/>
              <a:buChar char="-"/>
              <a:defRPr/>
            </a:pPr>
            <a:r>
              <a:rPr lang="de-DE" dirty="0"/>
              <a:t>Sie erhalten bei der Fachgruppe Informationen über das Studium und das Leben in Basel</a:t>
            </a:r>
          </a:p>
          <a:p>
            <a:pPr marL="285750" indent="-285750">
              <a:buFont typeface="Symbol" pitchFamily="2" charset="2"/>
              <a:buChar char="-"/>
              <a:defRPr/>
            </a:pPr>
            <a:endParaRPr lang="de-DE" dirty="0"/>
          </a:p>
          <a:p>
            <a:pPr marL="285750" indent="-285750">
              <a:buFont typeface="Symbol" pitchFamily="2" charset="2"/>
              <a:buChar char="-"/>
              <a:defRPr/>
            </a:pPr>
            <a:r>
              <a:rPr lang="de-DE" dirty="0"/>
              <a:t>Darüber hinaus bietet die Fachgruppe die Möglichkeit, sich mit anderen Studierenden zu vernetzen</a:t>
            </a:r>
            <a:br>
              <a:rPr lang="de-DE" dirty="0"/>
            </a:br>
            <a:endParaRPr lang="de-DE" dirty="0"/>
          </a:p>
          <a:p>
            <a:pPr marL="285750" indent="-285750">
              <a:buFont typeface="Symbol" pitchFamily="2" charset="2"/>
              <a:buChar char="-"/>
              <a:defRPr/>
            </a:pPr>
            <a:r>
              <a:rPr lang="de-DE" dirty="0"/>
              <a:t>Auch existiert eine 1:1 Betreuung für neue Studierende, im Sinne eines Buddy Systems. Anfragen hierzu können direkt an die Fachgruppe gerichtet werden</a:t>
            </a:r>
          </a:p>
          <a:p>
            <a:pPr marL="285750" indent="-285750">
              <a:buFont typeface="Symbol" pitchFamily="2" charset="2"/>
              <a:buChar char="-"/>
              <a:defRPr/>
            </a:pPr>
            <a:endParaRPr lang="de-DE" dirty="0"/>
          </a:p>
          <a:p>
            <a:pPr marL="285750" indent="-285750">
              <a:buFont typeface="Symbol" pitchFamily="2" charset="2"/>
              <a:buChar char="-"/>
              <a:defRPr/>
            </a:pPr>
            <a:r>
              <a:rPr lang="de-DE" dirty="0"/>
              <a:t>Auf der Homepage der Fachgruppe finden Sie auch einen Campusrundgang und FAQs</a:t>
            </a:r>
          </a:p>
          <a:p>
            <a:pPr>
              <a:defRPr/>
            </a:pPr>
            <a:endParaRPr lang="de-DE" dirty="0"/>
          </a:p>
          <a:p>
            <a:pPr>
              <a:defRPr/>
            </a:pPr>
            <a:r>
              <a:rPr lang="de-DE" dirty="0"/>
              <a:t>	Studium &gt; Bachelorstudium &gt; Student Life &gt; Fachgruppe</a:t>
            </a:r>
          </a:p>
          <a:p>
            <a:pPr>
              <a:defRPr/>
            </a:pPr>
            <a:endParaRPr lang="de-DE" dirty="0"/>
          </a:p>
          <a:p>
            <a:pPr>
              <a:defRPr/>
            </a:pPr>
            <a:r>
              <a:rPr lang="de-DE" dirty="0"/>
              <a:t>	 https://</a:t>
            </a:r>
            <a:r>
              <a:rPr lang="de-DE" dirty="0" err="1"/>
              <a:t>fg-psychologie.unibas.ch</a:t>
            </a:r>
            <a:r>
              <a:rPr lang="de-DE" dirty="0"/>
              <a:t>/de/</a:t>
            </a:r>
          </a:p>
          <a:p>
            <a:pPr>
              <a:defRPr/>
            </a:pPr>
            <a:endParaRPr lang="de-DE" dirty="0"/>
          </a:p>
          <a:p>
            <a:pPr marL="285750" indent="-285750">
              <a:buFont typeface="Symbol" pitchFamily="2" charset="2"/>
              <a:buChar char="-"/>
              <a:defRPr/>
            </a:pPr>
            <a:endParaRPr lang="de-DE" dirty="0"/>
          </a:p>
          <a:p>
            <a:pPr>
              <a:defRPr/>
            </a:pPr>
            <a:endParaRPr lang="de-CH" dirty="0">
              <a:hlinkClick r:id="rId4"/>
            </a:endParaRPr>
          </a:p>
          <a:p>
            <a:pPr>
              <a:defRPr/>
            </a:pPr>
            <a:endParaRPr lang="de-CH" dirty="0">
              <a:hlinkClick r:id="rId4"/>
            </a:endParaRPr>
          </a:p>
          <a:p>
            <a:pPr>
              <a:defRPr/>
            </a:pPr>
            <a:endParaRPr lang="de-CH" dirty="0">
              <a:hlinkClick r:id="rId4"/>
            </a:endParaRPr>
          </a:p>
          <a:p>
            <a:pPr>
              <a:defRPr/>
            </a:pPr>
            <a:br>
              <a:rPr lang="de-CH" dirty="0">
                <a:hlinkClick r:id="rId4"/>
              </a:rPr>
            </a:br>
            <a:endParaRPr lang="de-CH" altLang="de-DE" dirty="0">
              <a:ea typeface="ＭＳ Ｐゴシック" charset="-128"/>
            </a:endParaRPr>
          </a:p>
          <a:p>
            <a:pPr>
              <a:defRPr/>
            </a:pPr>
            <a:endParaRPr lang="de-DE" altLang="de-DE" dirty="0">
              <a:ea typeface="ＭＳ Ｐゴシック" charset="-128"/>
            </a:endParaRPr>
          </a:p>
        </p:txBody>
      </p:sp>
      <p:pic>
        <p:nvPicPr>
          <p:cNvPr id="13" name="Grafik 12">
            <a:extLst>
              <a:ext uri="{FF2B5EF4-FFF2-40B4-BE49-F238E27FC236}">
                <a16:creationId xmlns:a16="http://schemas.microsoft.com/office/drawing/2014/main" id="{420E4BA4-A2CC-8841-AA20-7CBE4E41D86F}"/>
              </a:ext>
            </a:extLst>
          </p:cNvPr>
          <p:cNvPicPr>
            <a:picLocks noChangeAspect="1"/>
          </p:cNvPicPr>
          <p:nvPr/>
        </p:nvPicPr>
        <p:blipFill>
          <a:blip r:embed="rId5"/>
          <a:stretch>
            <a:fillRect/>
          </a:stretch>
        </p:blipFill>
        <p:spPr>
          <a:xfrm>
            <a:off x="827584" y="4797152"/>
            <a:ext cx="401464" cy="401464"/>
          </a:xfrm>
          <a:prstGeom prst="rect">
            <a:avLst/>
          </a:prstGeom>
        </p:spPr>
      </p:pic>
      <p:pic>
        <p:nvPicPr>
          <p:cNvPr id="5" name="Grafik 4">
            <a:extLst>
              <a:ext uri="{FF2B5EF4-FFF2-40B4-BE49-F238E27FC236}">
                <a16:creationId xmlns:a16="http://schemas.microsoft.com/office/drawing/2014/main" id="{982DBB3D-44E0-B34B-9A47-04E666A5FA46}"/>
              </a:ext>
            </a:extLst>
          </p:cNvPr>
          <p:cNvPicPr>
            <a:picLocks noChangeAspect="1"/>
          </p:cNvPicPr>
          <p:nvPr/>
        </p:nvPicPr>
        <p:blipFill>
          <a:blip r:embed="rId6"/>
          <a:stretch>
            <a:fillRect/>
          </a:stretch>
        </p:blipFill>
        <p:spPr>
          <a:xfrm>
            <a:off x="827584" y="5382500"/>
            <a:ext cx="401464" cy="401464"/>
          </a:xfrm>
          <a:prstGeom prst="rect">
            <a:avLst/>
          </a:prstGeom>
        </p:spPr>
      </p:pic>
    </p:spTree>
    <p:extLst>
      <p:ext uri="{BB962C8B-B14F-4D97-AF65-F5344CB8AC3E}">
        <p14:creationId xmlns:p14="http://schemas.microsoft.com/office/powerpoint/2010/main" val="3157388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BC408-5C39-055F-52FE-B2812A6D34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698C97-B43D-6DEA-98FF-10CD15AC74B6}"/>
              </a:ext>
            </a:extLst>
          </p:cNvPr>
          <p:cNvSpPr>
            <a:spLocks noGrp="1"/>
          </p:cNvSpPr>
          <p:nvPr>
            <p:ph type="title"/>
          </p:nvPr>
        </p:nvSpPr>
        <p:spPr/>
        <p:txBody>
          <a:bodyPr/>
          <a:lstStyle/>
          <a:p>
            <a:r>
              <a:rPr lang="de-CH" dirty="0"/>
              <a:t>Agenda</a:t>
            </a:r>
          </a:p>
        </p:txBody>
      </p:sp>
      <p:sp>
        <p:nvSpPr>
          <p:cNvPr id="8" name="Foliennummernplatzhalter 7">
            <a:extLst>
              <a:ext uri="{FF2B5EF4-FFF2-40B4-BE49-F238E27FC236}">
                <a16:creationId xmlns:a16="http://schemas.microsoft.com/office/drawing/2014/main" id="{11AB0F45-03C0-2065-20DA-5CC0B1FF3D36}"/>
              </a:ext>
            </a:extLst>
          </p:cNvPr>
          <p:cNvSpPr>
            <a:spLocks noGrp="1"/>
          </p:cNvSpPr>
          <p:nvPr>
            <p:ph type="sldNum" sz="quarter" idx="12"/>
          </p:nvPr>
        </p:nvSpPr>
        <p:spPr/>
        <p:txBody>
          <a:bodyPr/>
          <a:lstStyle/>
          <a:p>
            <a:fld id="{B3811826-9277-4232-A2B5-17D05DFC7392}" type="slidenum">
              <a:rPr lang="de-CH" smtClean="0"/>
              <a:pPr/>
              <a:t>16</a:t>
            </a:fld>
            <a:endParaRPr lang="de-CH" dirty="0"/>
          </a:p>
        </p:txBody>
      </p:sp>
      <p:sp>
        <p:nvSpPr>
          <p:cNvPr id="9" name="Datumsplatzhalter 3">
            <a:extLst>
              <a:ext uri="{FF2B5EF4-FFF2-40B4-BE49-F238E27FC236}">
                <a16:creationId xmlns:a16="http://schemas.microsoft.com/office/drawing/2014/main" id="{7A3DC714-7379-9AA9-FB16-6D139E837A4B}"/>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3E470DB4-5F67-61CF-DD52-0BA3F4B915A7}"/>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873D0DD5-C1DD-4861-98A3-DD6B08005221}"/>
              </a:ext>
            </a:extLst>
          </p:cNvPr>
          <p:cNvGraphicFramePr>
            <a:graphicFrameLocks noGrp="1"/>
          </p:cNvGraphicFramePr>
          <p:nvPr>
            <p:extLst>
              <p:ext uri="{D42A27DB-BD31-4B8C-83A1-F6EECF244321}">
                <p14:modId xmlns:p14="http://schemas.microsoft.com/office/powerpoint/2010/main" val="2890359801"/>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noFill/>
                  </a:tcPr>
                </a:tc>
                <a:tc>
                  <a:txBody>
                    <a:bodyPr/>
                    <a:lstStyle/>
                    <a:p>
                      <a:r>
                        <a:rPr lang="de-CH" dirty="0"/>
                        <a:t>Wo finde ich Unterstützung?</a:t>
                      </a:r>
                    </a:p>
                  </a:txBody>
                  <a:tcPr marL="144000" marR="144000" marT="90000" marB="90000">
                    <a:lnL w="12700" cmpd="sng">
                      <a:noFill/>
                    </a:lnL>
                    <a:lnR w="12700" cmpd="sng">
                      <a:noFill/>
                    </a:lnR>
                    <a:no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solidFill>
                      <a:schemeClr val="accent1"/>
                    </a:solidFill>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solidFill>
                      <a:schemeClr val="accent1"/>
                    </a:solidFill>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tcPr>
                </a:tc>
                <a:tc>
                  <a:txBody>
                    <a:bodyPr/>
                    <a:lstStyle/>
                    <a:p>
                      <a:r>
                        <a:rPr lang="de-CH" dirty="0"/>
                        <a:t>Was ist im ersten Studienjahr zu beachten?</a:t>
                      </a:r>
                    </a:p>
                  </a:txBody>
                  <a:tcPr marL="144000" marR="144000" marT="90000" marB="90000">
                    <a:lnL w="12700" cmpd="sng">
                      <a:noFill/>
                    </a:lnL>
                    <a:lnR w="12700" cmpd="sng">
                      <a:noFill/>
                    </a:lnR>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tcPr>
                </a:tc>
                <a:tc>
                  <a:txBody>
                    <a:bodyPr/>
                    <a:lstStyle/>
                    <a:p>
                      <a:r>
                        <a:rPr lang="de-DE" dirty="0"/>
                        <a:t> Fachgruppe Psychologie</a:t>
                      </a:r>
                    </a:p>
                  </a:txBody>
                  <a:tcPr>
                    <a:lnL w="12700" cmpd="sng">
                      <a:noFill/>
                    </a:lnL>
                    <a:lnR w="12700" cmpd="sng">
                      <a:noFill/>
                    </a:lnR>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2076825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Das Studium auf einen Blick</a:t>
            </a:r>
            <a:br>
              <a:rPr lang="de-DE" altLang="de-DE" dirty="0">
                <a:ea typeface="ＭＳ Ｐゴシック" panose="020B0600070205080204" pitchFamily="34" charset="-128"/>
              </a:rPr>
            </a:br>
            <a:r>
              <a:rPr lang="de-DE" altLang="de-DE" dirty="0">
                <a:ea typeface="ＭＳ Ｐゴシック" panose="020B0600070205080204" pitchFamily="34" charset="-128"/>
              </a:rPr>
              <a:t>Website der Fakultät für Psychologie</a:t>
            </a:r>
            <a:br>
              <a:rPr lang="de-DE" altLang="de-DE" dirty="0">
                <a:ea typeface="ＭＳ Ｐゴシック" panose="020B0600070205080204" pitchFamily="34" charset="-128"/>
              </a:rPr>
            </a:br>
            <a:endParaRPr lang="de-CH" dirty="0"/>
          </a:p>
        </p:txBody>
      </p:sp>
      <p:sp>
        <p:nvSpPr>
          <p:cNvPr id="3" name="Inhaltsplatzhalter 2">
            <a:extLst>
              <a:ext uri="{FF2B5EF4-FFF2-40B4-BE49-F238E27FC236}">
                <a16:creationId xmlns:a16="http://schemas.microsoft.com/office/drawing/2014/main" id="{FEFD7859-D3B8-3D46-8914-BFA848135908}"/>
              </a:ext>
            </a:extLst>
          </p:cNvPr>
          <p:cNvSpPr>
            <a:spLocks noGrp="1"/>
          </p:cNvSpPr>
          <p:nvPr>
            <p:ph idx="1"/>
          </p:nvPr>
        </p:nvSpPr>
        <p:spPr/>
        <p:txBody>
          <a:bodyPr anchor="t"/>
          <a:lstStyle/>
          <a:p>
            <a:r>
              <a:rPr lang="de-DE" altLang="de-DE" dirty="0">
                <a:ea typeface="ＭＳ Ｐゴシック" panose="020B0600070205080204" pitchFamily="34" charset="-128"/>
              </a:rPr>
              <a:t>		https://psychologie.unibas.ch/de/ </a:t>
            </a:r>
          </a:p>
        </p:txBody>
      </p:sp>
      <p:sp>
        <p:nvSpPr>
          <p:cNvPr id="13" name="Fußzeilenplatzhalter 4">
            <a:extLst>
              <a:ext uri="{FF2B5EF4-FFF2-40B4-BE49-F238E27FC236}">
                <a16:creationId xmlns:a16="http://schemas.microsoft.com/office/drawing/2014/main" id="{32ADFF10-2358-7445-80B4-F0DCAC46012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17</a:t>
            </a:fld>
            <a:endParaRPr lang="de-CH" dirty="0"/>
          </a:p>
        </p:txBody>
      </p:sp>
      <p:pic>
        <p:nvPicPr>
          <p:cNvPr id="4" name="Picture 3">
            <a:extLst>
              <a:ext uri="{FF2B5EF4-FFF2-40B4-BE49-F238E27FC236}">
                <a16:creationId xmlns:a16="http://schemas.microsoft.com/office/drawing/2014/main" id="{76245106-F4FE-5641-B17E-88D4DD5B2252}"/>
              </a:ext>
            </a:extLst>
          </p:cNvPr>
          <p:cNvPicPr>
            <a:picLocks noChangeAspect="1"/>
          </p:cNvPicPr>
          <p:nvPr/>
        </p:nvPicPr>
        <p:blipFill rotWithShape="1">
          <a:blip r:embed="rId3">
            <a:extLst>
              <a:ext uri="{28A0092B-C50C-407E-A947-70E740481C1C}">
                <a14:useLocalDpi xmlns:a14="http://schemas.microsoft.com/office/drawing/2010/main" val="0"/>
              </a:ext>
            </a:extLst>
          </a:blip>
          <a:srcRect l="3394" r="3174" b="3183"/>
          <a:stretch/>
        </p:blipFill>
        <p:spPr>
          <a:xfrm>
            <a:off x="683568" y="2024830"/>
            <a:ext cx="7416824" cy="4356498"/>
          </a:xfrm>
          <a:prstGeom prst="rect">
            <a:avLst/>
          </a:prstGeom>
        </p:spPr>
      </p:pic>
      <p:pic>
        <p:nvPicPr>
          <p:cNvPr id="5" name="Grafik 4">
            <a:extLst>
              <a:ext uri="{FF2B5EF4-FFF2-40B4-BE49-F238E27FC236}">
                <a16:creationId xmlns:a16="http://schemas.microsoft.com/office/drawing/2014/main" id="{8AD8FACD-2CA9-E34C-B2A7-71473745204E}"/>
              </a:ext>
            </a:extLst>
          </p:cNvPr>
          <p:cNvPicPr>
            <a:picLocks noChangeAspect="1"/>
          </p:cNvPicPr>
          <p:nvPr/>
        </p:nvPicPr>
        <p:blipFill>
          <a:blip r:embed="rId4"/>
          <a:stretch>
            <a:fillRect/>
          </a:stretch>
        </p:blipFill>
        <p:spPr>
          <a:xfrm>
            <a:off x="1835696" y="1484784"/>
            <a:ext cx="360040" cy="360040"/>
          </a:xfrm>
          <a:prstGeom prst="rect">
            <a:avLst/>
          </a:prstGeom>
        </p:spPr>
      </p:pic>
      <p:sp>
        <p:nvSpPr>
          <p:cNvPr id="6" name="Datumsplatzhalter 3">
            <a:extLst>
              <a:ext uri="{FF2B5EF4-FFF2-40B4-BE49-F238E27FC236}">
                <a16:creationId xmlns:a16="http://schemas.microsoft.com/office/drawing/2014/main" id="{03A924B6-D2BB-83A1-E02C-D012A6B27AE7}"/>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extLst>
      <p:ext uri="{BB962C8B-B14F-4D97-AF65-F5344CB8AC3E}">
        <p14:creationId xmlns:p14="http://schemas.microsoft.com/office/powerpoint/2010/main" val="1861075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Das Studium auf einen Blick</a:t>
            </a:r>
            <a:br>
              <a:rPr lang="de-CH" altLang="de-DE" dirty="0">
                <a:ea typeface="ＭＳ Ｐゴシック" panose="020B0600070205080204" pitchFamily="34" charset="-128"/>
              </a:rPr>
            </a:br>
            <a:r>
              <a:rPr lang="de-CH" altLang="de-DE" dirty="0">
                <a:ea typeface="ＭＳ Ｐゴシック" panose="020B0600070205080204" pitchFamily="34" charset="-128"/>
              </a:rPr>
              <a:t>Studienordnung / Studienplan</a:t>
            </a:r>
            <a:endParaRPr lang="de-CH" dirty="0"/>
          </a:p>
        </p:txBody>
      </p:sp>
      <p:sp>
        <p:nvSpPr>
          <p:cNvPr id="3" name="Inhaltsplatzhalter 2"/>
          <p:cNvSpPr>
            <a:spLocks noGrp="1"/>
          </p:cNvSpPr>
          <p:nvPr>
            <p:ph idx="1"/>
          </p:nvPr>
        </p:nvSpPr>
        <p:spPr/>
        <p:txBody>
          <a:bodyPr/>
          <a:lstStyle/>
          <a:p>
            <a:pPr>
              <a:defRPr/>
            </a:pPr>
            <a:r>
              <a:rPr lang="de-DE" altLang="de-DE" dirty="0">
                <a:ea typeface="ＭＳ Ｐゴシック" panose="020B0600070205080204" pitchFamily="34" charset="-128"/>
              </a:rPr>
              <a:t>	https://</a:t>
            </a:r>
            <a:r>
              <a:rPr lang="de-DE" altLang="de-DE" dirty="0" err="1">
                <a:ea typeface="ＭＳ Ｐゴシック" panose="020B0600070205080204" pitchFamily="34" charset="-128"/>
              </a:rPr>
              <a:t>psychologie.unibas.ch</a:t>
            </a:r>
            <a:r>
              <a:rPr lang="de-DE" altLang="de-DE" dirty="0">
                <a:ea typeface="ＭＳ Ｐゴシック" panose="020B0600070205080204" pitchFamily="34" charset="-128"/>
              </a:rPr>
              <a:t>/de/ </a:t>
            </a:r>
          </a:p>
          <a:p>
            <a:pPr>
              <a:defRPr/>
            </a:pPr>
            <a:endParaRPr lang="de-DE" altLang="de-DE" dirty="0">
              <a:ea typeface="ＭＳ Ｐゴシック" panose="020B0600070205080204" pitchFamily="34" charset="-128"/>
            </a:endParaRPr>
          </a:p>
          <a:p>
            <a:pPr>
              <a:defRPr/>
            </a:pPr>
            <a:r>
              <a:rPr lang="de-DE" altLang="de-DE" dirty="0">
                <a:ea typeface="ＭＳ Ｐゴシック" panose="020B0600070205080204" pitchFamily="34" charset="-128"/>
              </a:rPr>
              <a:t>	https://</a:t>
            </a:r>
            <a:r>
              <a:rPr lang="de-DE" altLang="de-DE" dirty="0" err="1">
                <a:ea typeface="ＭＳ Ｐゴシック" panose="020B0600070205080204" pitchFamily="34" charset="-128"/>
              </a:rPr>
              <a:t>psychologie.unibas.ch</a:t>
            </a:r>
            <a:r>
              <a:rPr lang="de-DE" altLang="de-DE" dirty="0">
                <a:ea typeface="ＭＳ Ｐゴシック" panose="020B0600070205080204" pitchFamily="34" charset="-128"/>
              </a:rPr>
              <a:t>/de/</a:t>
            </a:r>
            <a:r>
              <a:rPr lang="de-DE" altLang="de-DE" dirty="0" err="1">
                <a:ea typeface="ＭＳ Ｐゴシック" panose="020B0600070205080204" pitchFamily="34" charset="-128"/>
              </a:rPr>
              <a:t>studium</a:t>
            </a:r>
            <a:r>
              <a:rPr lang="de-DE" altLang="de-DE" dirty="0">
                <a:ea typeface="ＭＳ Ｐゴシック" panose="020B0600070205080204" pitchFamily="34" charset="-128"/>
              </a:rPr>
              <a:t>/</a:t>
            </a:r>
            <a:r>
              <a:rPr lang="de-DE" altLang="de-DE" dirty="0" err="1">
                <a:ea typeface="ＭＳ Ｐゴシック" panose="020B0600070205080204" pitchFamily="34" charset="-128"/>
              </a:rPr>
              <a:t>bachelorstudium</a:t>
            </a:r>
            <a:r>
              <a:rPr lang="de-DE" altLang="de-DE" dirty="0">
                <a:ea typeface="ＭＳ Ｐゴシック" panose="020B0600070205080204" pitchFamily="34" charset="-128"/>
              </a:rPr>
              <a:t>/</a:t>
            </a:r>
            <a:br>
              <a:rPr lang="de-DE" altLang="de-DE" dirty="0">
                <a:ea typeface="ＭＳ Ｐゴシック" panose="020B0600070205080204" pitchFamily="34" charset="-128"/>
              </a:rPr>
            </a:br>
            <a:endParaRPr lang="de-CH" altLang="de-DE" b="1" dirty="0">
              <a:ea typeface="ＭＳ Ｐゴシック" charset="-128"/>
            </a:endParaRPr>
          </a:p>
          <a:p>
            <a:pPr>
              <a:defRPr/>
            </a:pPr>
            <a:r>
              <a:rPr lang="de-CH" altLang="de-DE" b="1" dirty="0">
                <a:ea typeface="ＭＳ Ｐゴシック" charset="-128"/>
              </a:rPr>
              <a:t>Allgemeine Informationen zum Studium</a:t>
            </a:r>
          </a:p>
          <a:p>
            <a:pPr>
              <a:defRPr/>
            </a:pPr>
            <a:endParaRPr lang="de-CH" altLang="de-DE" b="1" dirty="0">
              <a:ea typeface="ＭＳ Ｐゴシック" charset="-128"/>
            </a:endParaRPr>
          </a:p>
          <a:p>
            <a:pPr marL="285750" indent="-285750">
              <a:buFont typeface="Symbol" pitchFamily="2" charset="2"/>
              <a:buChar char="-"/>
              <a:defRPr/>
            </a:pPr>
            <a:r>
              <a:rPr lang="de-CH" altLang="de-DE" dirty="0">
                <a:ea typeface="ＭＳ Ｐゴシック" charset="-128"/>
              </a:rPr>
              <a:t>Wegleitung</a:t>
            </a:r>
            <a:r>
              <a:rPr lang="de-CH" altLang="de-DE" b="1" dirty="0">
                <a:ea typeface="ＭＳ Ｐゴシック" charset="-128"/>
              </a:rPr>
              <a:t> </a:t>
            </a:r>
            <a:r>
              <a:rPr lang="de-CH" altLang="de-DE" dirty="0">
                <a:ea typeface="ＭＳ Ｐゴシック" charset="-128"/>
              </a:rPr>
              <a:t>zum Studium wird die Homepage </a:t>
            </a:r>
            <a:br>
              <a:rPr lang="de-CH" altLang="de-DE" dirty="0">
                <a:ea typeface="ＭＳ Ｐゴシック" charset="-128"/>
              </a:rPr>
            </a:br>
            <a:endParaRPr lang="de-CH" altLang="de-DE" dirty="0">
              <a:ea typeface="ＭＳ Ｐゴシック" charset="-128"/>
            </a:endParaRPr>
          </a:p>
          <a:p>
            <a:pPr marL="285750" indent="-285750">
              <a:buFont typeface="Symbol" pitchFamily="2" charset="2"/>
              <a:buChar char="-"/>
              <a:defRPr/>
            </a:pPr>
            <a:r>
              <a:rPr lang="de-CH" altLang="de-DE" dirty="0">
                <a:ea typeface="ＭＳ Ｐゴシック" charset="-128"/>
              </a:rPr>
              <a:t>Sämtliche Änderungen werden auf der Homepage unter Studium kommuniziert</a:t>
            </a:r>
          </a:p>
          <a:p>
            <a:pPr>
              <a:defRPr/>
            </a:pPr>
            <a:endParaRPr lang="de-CH" altLang="de-DE" b="1" dirty="0">
              <a:ea typeface="ＭＳ Ｐゴシック" charset="-128"/>
            </a:endParaRPr>
          </a:p>
          <a:p>
            <a:pPr>
              <a:defRPr/>
            </a:pPr>
            <a:r>
              <a:rPr lang="de-CH" altLang="de-DE" dirty="0">
                <a:ea typeface="ＭＳ Ｐゴシック" charset="-128"/>
              </a:rPr>
              <a:t>	Studium &gt; Bachelorstudium &gt; Dokumente</a:t>
            </a:r>
          </a:p>
          <a:p>
            <a:pPr>
              <a:defRPr/>
            </a:pPr>
            <a:endParaRPr lang="de-CH" altLang="de-DE" b="1" dirty="0">
              <a:ea typeface="ＭＳ Ｐゴシック" charset="-128"/>
            </a:endParaRPr>
          </a:p>
          <a:p>
            <a:pPr marL="285750" indent="-285750">
              <a:buFont typeface="Symbol" pitchFamily="2" charset="2"/>
              <a:buChar char="-"/>
              <a:defRPr/>
            </a:pPr>
            <a:r>
              <a:rPr lang="de-DE" altLang="de-DE" dirty="0">
                <a:ea typeface="ＭＳ Ｐゴシック" charset="-128"/>
              </a:rPr>
              <a:t>Ordnung für die Bachelor- und Masterstudiengänge an der Fakultät für Psychologie der Universität Basel vom 29. November 2023</a:t>
            </a:r>
            <a:br>
              <a:rPr lang="de-DE" altLang="de-DE" dirty="0">
                <a:ea typeface="ＭＳ Ｐゴシック" charset="-128"/>
              </a:rPr>
            </a:br>
            <a:endParaRPr lang="de-DE" altLang="de-DE" dirty="0">
              <a:ea typeface="ＭＳ Ｐゴシック" charset="-128"/>
            </a:endParaRPr>
          </a:p>
          <a:p>
            <a:pPr marL="285750" indent="-285750">
              <a:buFont typeface="Symbol" pitchFamily="2" charset="2"/>
              <a:buChar char="-"/>
              <a:defRPr/>
            </a:pPr>
            <a:r>
              <a:rPr lang="de-DE" altLang="de-DE" dirty="0">
                <a:ea typeface="ＭＳ Ｐゴシック" charset="-128"/>
              </a:rPr>
              <a:t>Studienplan für den Bachelorstudiengang Psychologie 2024</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18</a:t>
            </a:fld>
            <a:endParaRPr lang="de-CH" dirty="0"/>
          </a:p>
        </p:txBody>
      </p:sp>
      <p:sp>
        <p:nvSpPr>
          <p:cNvPr id="6" name="Datumsplatzhalter 3">
            <a:extLst>
              <a:ext uri="{FF2B5EF4-FFF2-40B4-BE49-F238E27FC236}">
                <a16:creationId xmlns:a16="http://schemas.microsoft.com/office/drawing/2014/main" id="{5C00A148-9C97-8340-B166-3B87FB1B3B43}"/>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909E7E34-F831-3A4E-81DA-55B522622447}"/>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11" name="Grafik 10">
            <a:extLst>
              <a:ext uri="{FF2B5EF4-FFF2-40B4-BE49-F238E27FC236}">
                <a16:creationId xmlns:a16="http://schemas.microsoft.com/office/drawing/2014/main" id="{C67A91B2-3FFF-2744-8D10-889ECB6007FA}"/>
              </a:ext>
            </a:extLst>
          </p:cNvPr>
          <p:cNvPicPr>
            <a:picLocks noChangeAspect="1"/>
          </p:cNvPicPr>
          <p:nvPr/>
        </p:nvPicPr>
        <p:blipFill>
          <a:blip r:embed="rId3"/>
          <a:stretch>
            <a:fillRect/>
          </a:stretch>
        </p:blipFill>
        <p:spPr>
          <a:xfrm>
            <a:off x="815897" y="4221088"/>
            <a:ext cx="401464" cy="401464"/>
          </a:xfrm>
          <a:prstGeom prst="rect">
            <a:avLst/>
          </a:prstGeom>
        </p:spPr>
      </p:pic>
      <p:pic>
        <p:nvPicPr>
          <p:cNvPr id="8" name="Grafik 7">
            <a:extLst>
              <a:ext uri="{FF2B5EF4-FFF2-40B4-BE49-F238E27FC236}">
                <a16:creationId xmlns:a16="http://schemas.microsoft.com/office/drawing/2014/main" id="{75396D0A-55F2-104E-9B9E-62C2E964782D}"/>
              </a:ext>
            </a:extLst>
          </p:cNvPr>
          <p:cNvPicPr>
            <a:picLocks noChangeAspect="1"/>
          </p:cNvPicPr>
          <p:nvPr/>
        </p:nvPicPr>
        <p:blipFill>
          <a:blip r:embed="rId4"/>
          <a:stretch>
            <a:fillRect/>
          </a:stretch>
        </p:blipFill>
        <p:spPr>
          <a:xfrm>
            <a:off x="890159" y="1444904"/>
            <a:ext cx="360040" cy="360040"/>
          </a:xfrm>
          <a:prstGeom prst="rect">
            <a:avLst/>
          </a:prstGeom>
        </p:spPr>
      </p:pic>
      <p:pic>
        <p:nvPicPr>
          <p:cNvPr id="9" name="Grafik 8">
            <a:extLst>
              <a:ext uri="{FF2B5EF4-FFF2-40B4-BE49-F238E27FC236}">
                <a16:creationId xmlns:a16="http://schemas.microsoft.com/office/drawing/2014/main" id="{49913C35-5427-C44E-AA1C-63842FF29ECC}"/>
              </a:ext>
            </a:extLst>
          </p:cNvPr>
          <p:cNvPicPr>
            <a:picLocks noChangeAspect="1"/>
          </p:cNvPicPr>
          <p:nvPr/>
        </p:nvPicPr>
        <p:blipFill>
          <a:blip r:embed="rId3"/>
          <a:stretch>
            <a:fillRect/>
          </a:stretch>
        </p:blipFill>
        <p:spPr>
          <a:xfrm>
            <a:off x="869447" y="2071013"/>
            <a:ext cx="401464" cy="401464"/>
          </a:xfrm>
          <a:prstGeom prst="rect">
            <a:avLst/>
          </a:prstGeom>
        </p:spPr>
      </p:pic>
    </p:spTree>
    <p:extLst>
      <p:ext uri="{BB962C8B-B14F-4D97-AF65-F5344CB8AC3E}">
        <p14:creationId xmlns:p14="http://schemas.microsoft.com/office/powerpoint/2010/main" val="383449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Aufbau Bachelorstudium Psychologie</a:t>
            </a:r>
            <a:endParaRPr lang="de-CH" dirty="0"/>
          </a:p>
        </p:txBody>
      </p:sp>
      <p:sp>
        <p:nvSpPr>
          <p:cNvPr id="3" name="Inhaltsplatzhalter 2"/>
          <p:cNvSpPr>
            <a:spLocks noGrp="1"/>
          </p:cNvSpPr>
          <p:nvPr>
            <p:ph idx="1"/>
          </p:nvPr>
        </p:nvSpPr>
        <p:spPr/>
        <p:txBody>
          <a:bodyPr/>
          <a:lstStyle/>
          <a:p>
            <a:pPr lvl="1">
              <a:buFont typeface="Symbol" pitchFamily="2" charset="2"/>
              <a:buChar char="-"/>
              <a:defRPr/>
            </a:pPr>
            <a:r>
              <a:rPr lang="de-CH" altLang="de-DE" dirty="0">
                <a:ea typeface="ＭＳ Ｐゴシック" panose="020B0600070205080204" pitchFamily="34" charset="-128"/>
              </a:rPr>
              <a:t>Das Bachelorstudium umfasst 180 Kreditpunkte</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Font typeface="Symbol" pitchFamily="2" charset="2"/>
              <a:buChar char="-"/>
              <a:defRPr/>
            </a:pPr>
            <a:r>
              <a:rPr lang="de-CH" altLang="de-DE" dirty="0">
                <a:ea typeface="ＭＳ Ｐゴシック" panose="020B0600070205080204" pitchFamily="34" charset="-128"/>
              </a:rPr>
              <a:t>Die Grundlagen der Psychologie werden im Modul </a:t>
            </a:r>
            <a:r>
              <a:rPr lang="de-CH" altLang="de-DE" b="1" dirty="0" err="1">
                <a:ea typeface="ＭＳ Ｐゴシック" panose="020B0600070205080204" pitchFamily="34" charset="-128"/>
              </a:rPr>
              <a:t>Propädeutikum</a:t>
            </a:r>
            <a:r>
              <a:rPr lang="de-CH" altLang="de-DE" dirty="0">
                <a:ea typeface="ＭＳ Ｐゴシック" panose="020B0600070205080204" pitchFamily="34" charset="-128"/>
              </a:rPr>
              <a:t> vermittelt</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Font typeface="Symbol" pitchFamily="2" charset="2"/>
              <a:buChar char="-"/>
              <a:defRPr/>
            </a:pPr>
            <a:r>
              <a:rPr lang="de-DE" altLang="de-DE" dirty="0">
                <a:ea typeface="ＭＳ Ｐゴシック" panose="020B0600070205080204" pitchFamily="34" charset="-128"/>
              </a:rPr>
              <a:t>Es müssen alle sechs Propädeutischen Klausuren bestanden sein, bevor Veranstaltungen aus dem Aufbaustudium absolviert werden können</a:t>
            </a:r>
          </a:p>
          <a:p>
            <a:pPr lvl="1">
              <a:buFont typeface="Symbol" pitchFamily="2" charset="2"/>
              <a:buChar char="-"/>
              <a:defRPr/>
            </a:pPr>
            <a:endParaRPr lang="de-DE" altLang="de-DE" dirty="0">
              <a:ea typeface="ＭＳ Ｐゴシック" panose="020B0600070205080204" pitchFamily="34" charset="-128"/>
            </a:endParaRPr>
          </a:p>
          <a:p>
            <a:pPr lvl="1">
              <a:buFont typeface="Symbol" pitchFamily="2" charset="2"/>
              <a:buChar char="-"/>
              <a:defRPr/>
            </a:pPr>
            <a:r>
              <a:rPr lang="de-DE" altLang="de-DE" dirty="0">
                <a:ea typeface="ＭＳ Ｐゴシック" panose="020B0600070205080204" pitchFamily="34" charset="-128"/>
              </a:rPr>
              <a:t>Das erfolgreich absolvierte Modul Experimentalpraktikum ist Voraussetzung zum Schreiben der Bachelorarbeit</a:t>
            </a:r>
          </a:p>
          <a:p>
            <a:pPr lvl="1">
              <a:buFont typeface="Symbol" pitchFamily="2" charset="2"/>
              <a:buChar char="-"/>
              <a:defRPr/>
            </a:pPr>
            <a:endParaRPr lang="de-DE" altLang="de-DE" dirty="0">
              <a:ea typeface="ＭＳ Ｐゴシック" panose="020B0600070205080204" pitchFamily="34" charset="-128"/>
            </a:endParaRPr>
          </a:p>
          <a:p>
            <a:pPr lvl="1">
              <a:buFont typeface="Symbol" pitchFamily="2" charset="2"/>
              <a:buChar char="-"/>
              <a:defRPr/>
            </a:pPr>
            <a:r>
              <a:rPr lang="de-DE" altLang="de-DE" dirty="0">
                <a:ea typeface="ＭＳ Ｐゴシック" panose="020B0600070205080204" pitchFamily="34" charset="-128"/>
              </a:rPr>
              <a:t>Das Modul Bachelorarbeit setzt sich zusammen aus der Pflichtvorlesung „Wie schreibe ich eine Bachelorarbeit“ und der Erarbeitung einer Bachelorarbeit</a:t>
            </a:r>
          </a:p>
          <a:p>
            <a:pPr lvl="1">
              <a:buFont typeface="Symbol" pitchFamily="2" charset="2"/>
              <a:buChar char="-"/>
              <a:defRPr/>
            </a:pPr>
            <a:endParaRPr lang="de-DE" altLang="de-DE" dirty="0">
              <a:ea typeface="ＭＳ Ｐゴシック" panose="020B0600070205080204" pitchFamily="34" charset="-128"/>
            </a:endParaRPr>
          </a:p>
          <a:p>
            <a:pPr marL="0" lvl="1" indent="0">
              <a:buNone/>
              <a:defRPr/>
            </a:pPr>
            <a:endParaRPr lang="de-DE" altLang="de-DE" dirty="0">
              <a:ea typeface="ＭＳ Ｐゴシック" panose="020B0600070205080204" pitchFamily="34"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19</a:t>
            </a:fld>
            <a:endParaRPr lang="de-CH" dirty="0"/>
          </a:p>
        </p:txBody>
      </p:sp>
      <p:sp>
        <p:nvSpPr>
          <p:cNvPr id="6" name="Datumsplatzhalter 3">
            <a:extLst>
              <a:ext uri="{FF2B5EF4-FFF2-40B4-BE49-F238E27FC236}">
                <a16:creationId xmlns:a16="http://schemas.microsoft.com/office/drawing/2014/main" id="{2831F5CF-8290-734A-9F30-A175FF1D8104}"/>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2E927BBD-3C69-D040-98BA-BFA49C6CE49E}"/>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588342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FC021-6504-CC78-6915-5EC98CDE8265}"/>
            </a:ext>
          </a:extLst>
        </p:cNvPr>
        <p:cNvGrpSpPr/>
        <p:nvPr/>
      </p:nvGrpSpPr>
      <p:grpSpPr>
        <a:xfrm>
          <a:off x="0" y="0"/>
          <a:ext cx="0" cy="0"/>
          <a:chOff x="0" y="0"/>
          <a:chExt cx="0" cy="0"/>
        </a:xfrm>
      </p:grpSpPr>
      <p:sp>
        <p:nvSpPr>
          <p:cNvPr id="30723" name="Fußzeilenplatzhalter 4">
            <a:extLst>
              <a:ext uri="{FF2B5EF4-FFF2-40B4-BE49-F238E27FC236}">
                <a16:creationId xmlns:a16="http://schemas.microsoft.com/office/drawing/2014/main" id="{8BBBDDCE-E596-052D-288E-5EE30D3D6E6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GB" altLang="de-DE"/>
              <a:t>University of Basel</a:t>
            </a:r>
          </a:p>
        </p:txBody>
      </p:sp>
      <p:sp>
        <p:nvSpPr>
          <p:cNvPr id="30726" name="Textfeld 8">
            <a:extLst>
              <a:ext uri="{FF2B5EF4-FFF2-40B4-BE49-F238E27FC236}">
                <a16:creationId xmlns:a16="http://schemas.microsoft.com/office/drawing/2014/main" id="{F37EA7FA-400C-763F-7A4B-EECBCCC78FD1}"/>
              </a:ext>
            </a:extLst>
          </p:cNvPr>
          <p:cNvSpPr txBox="1">
            <a:spLocks noChangeArrowheads="1"/>
          </p:cNvSpPr>
          <p:nvPr/>
        </p:nvSpPr>
        <p:spPr bwMode="auto">
          <a:xfrm>
            <a:off x="4241800" y="64643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30727" name="Textfeld 9">
            <a:extLst>
              <a:ext uri="{FF2B5EF4-FFF2-40B4-BE49-F238E27FC236}">
                <a16:creationId xmlns:a16="http://schemas.microsoft.com/office/drawing/2014/main" id="{EC42EE13-78AD-4B51-85F4-BB73C0D7DF48}"/>
              </a:ext>
            </a:extLst>
          </p:cNvPr>
          <p:cNvSpPr txBox="1">
            <a:spLocks noChangeArrowheads="1"/>
          </p:cNvSpPr>
          <p:nvPr/>
        </p:nvSpPr>
        <p:spPr bwMode="auto">
          <a:xfrm>
            <a:off x="3835400" y="64389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10" name="Datumsplatzhalter 3">
            <a:extLst>
              <a:ext uri="{FF2B5EF4-FFF2-40B4-BE49-F238E27FC236}">
                <a16:creationId xmlns:a16="http://schemas.microsoft.com/office/drawing/2014/main" id="{7DF31F67-216C-661B-D723-242D2D280172}"/>
              </a:ext>
            </a:extLst>
          </p:cNvPr>
          <p:cNvSpPr>
            <a:spLocks noGrp="1"/>
          </p:cNvSpPr>
          <p:nvPr>
            <p:ph type="dt" sz="quarter" idx="10"/>
          </p:nvPr>
        </p:nvSpPr>
        <p:spPr/>
        <p:txBody>
          <a:bodyPr/>
          <a:lstStyle/>
          <a:p>
            <a:pPr>
              <a:defRPr/>
            </a:pPr>
            <a:r>
              <a:rPr lang="de-CH" dirty="0"/>
              <a:t>Ihr Psychologiestudium</a:t>
            </a:r>
          </a:p>
        </p:txBody>
      </p:sp>
      <p:pic>
        <p:nvPicPr>
          <p:cNvPr id="25" name="Grafik 24">
            <a:extLst>
              <a:ext uri="{FF2B5EF4-FFF2-40B4-BE49-F238E27FC236}">
                <a16:creationId xmlns:a16="http://schemas.microsoft.com/office/drawing/2014/main" id="{F803B621-F8F4-D28C-EB18-E30D5CFD6CCD}"/>
              </a:ext>
            </a:extLst>
          </p:cNvPr>
          <p:cNvPicPr>
            <a:picLocks noChangeAspect="1"/>
          </p:cNvPicPr>
          <p:nvPr/>
        </p:nvPicPr>
        <p:blipFill>
          <a:blip r:embed="rId3"/>
          <a:stretch>
            <a:fillRect/>
          </a:stretch>
        </p:blipFill>
        <p:spPr>
          <a:xfrm>
            <a:off x="1223628" y="76200"/>
            <a:ext cx="6460349" cy="6705600"/>
          </a:xfrm>
          <a:prstGeom prst="rect">
            <a:avLst/>
          </a:prstGeom>
        </p:spPr>
      </p:pic>
      <p:sp>
        <p:nvSpPr>
          <p:cNvPr id="32" name="Rechteck 31">
            <a:hlinkClick r:id="" action="ppaction://noaction" highlightClick="1"/>
            <a:extLst>
              <a:ext uri="{FF2B5EF4-FFF2-40B4-BE49-F238E27FC236}">
                <a16:creationId xmlns:a16="http://schemas.microsoft.com/office/drawing/2014/main" id="{E452A25A-4E47-1DAA-FF1F-2F9635DF096B}"/>
              </a:ext>
            </a:extLst>
          </p:cNvPr>
          <p:cNvSpPr/>
          <p:nvPr/>
        </p:nvSpPr>
        <p:spPr>
          <a:xfrm>
            <a:off x="1187625" y="332656"/>
            <a:ext cx="2647776" cy="5832648"/>
          </a:xfrm>
          <a:prstGeom prst="rect">
            <a:avLst/>
          </a:prstGeom>
          <a:noFill/>
          <a:ln w="508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de-DE" dirty="0" err="1"/>
          </a:p>
        </p:txBody>
      </p:sp>
      <p:sp>
        <p:nvSpPr>
          <p:cNvPr id="33" name="Rechteck 32">
            <a:hlinkClick r:id="" action="ppaction://noaction" highlightClick="1"/>
            <a:extLst>
              <a:ext uri="{FF2B5EF4-FFF2-40B4-BE49-F238E27FC236}">
                <a16:creationId xmlns:a16="http://schemas.microsoft.com/office/drawing/2014/main" id="{C15E0C06-4B64-7E69-61B9-2AC50BCA0DFE}"/>
              </a:ext>
            </a:extLst>
          </p:cNvPr>
          <p:cNvSpPr/>
          <p:nvPr/>
        </p:nvSpPr>
        <p:spPr>
          <a:xfrm>
            <a:off x="1187626" y="6165304"/>
            <a:ext cx="6496352" cy="334640"/>
          </a:xfrm>
          <a:prstGeom prst="rect">
            <a:avLst/>
          </a:prstGeom>
          <a:noFill/>
          <a:ln w="508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de-DE" dirty="0" err="1"/>
          </a:p>
        </p:txBody>
      </p:sp>
      <p:sp>
        <p:nvSpPr>
          <p:cNvPr id="2" name="Rechteck 1">
            <a:hlinkClick r:id="" action="ppaction://noaction" highlightClick="1"/>
            <a:extLst>
              <a:ext uri="{FF2B5EF4-FFF2-40B4-BE49-F238E27FC236}">
                <a16:creationId xmlns:a16="http://schemas.microsoft.com/office/drawing/2014/main" id="{6BC183F5-3268-26F1-23C9-84C1B67506ED}"/>
              </a:ext>
            </a:extLst>
          </p:cNvPr>
          <p:cNvSpPr/>
          <p:nvPr/>
        </p:nvSpPr>
        <p:spPr>
          <a:xfrm>
            <a:off x="1204144" y="6449491"/>
            <a:ext cx="6460349" cy="363885"/>
          </a:xfrm>
          <a:prstGeom prst="rect">
            <a:avLst/>
          </a:prstGeom>
          <a:noFill/>
          <a:ln w="508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de-DE" dirty="0" err="1"/>
          </a:p>
        </p:txBody>
      </p:sp>
      <p:sp>
        <p:nvSpPr>
          <p:cNvPr id="3" name="Textfeld 2">
            <a:extLst>
              <a:ext uri="{FF2B5EF4-FFF2-40B4-BE49-F238E27FC236}">
                <a16:creationId xmlns:a16="http://schemas.microsoft.com/office/drawing/2014/main" id="{C68A285C-14BE-7777-7955-A1EF40B61361}"/>
              </a:ext>
            </a:extLst>
          </p:cNvPr>
          <p:cNvSpPr txBox="1"/>
          <p:nvPr/>
        </p:nvSpPr>
        <p:spPr>
          <a:xfrm>
            <a:off x="8839200" y="5377543"/>
            <a:ext cx="0" cy="0"/>
          </a:xfrm>
          <a:prstGeom prst="rect">
            <a:avLst/>
          </a:prstGeom>
          <a:noFill/>
        </p:spPr>
        <p:txBody>
          <a:bodyPr wrap="none" lIns="0" tIns="0" rIns="0" bIns="0" rtlCol="0">
            <a:noAutofit/>
          </a:bodyPr>
          <a:lstStyle/>
          <a:p>
            <a:pPr>
              <a:lnSpc>
                <a:spcPts val="2200"/>
              </a:lnSpc>
            </a:pPr>
            <a:endParaRPr lang="de-DE" dirty="0"/>
          </a:p>
        </p:txBody>
      </p:sp>
    </p:spTree>
    <p:extLst>
      <p:ext uri="{BB962C8B-B14F-4D97-AF65-F5344CB8AC3E}">
        <p14:creationId xmlns:p14="http://schemas.microsoft.com/office/powerpoint/2010/main" val="179331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2" grpId="0" animBg="1"/>
      <p:bldP spid="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DD9F-1D56-2530-AF2C-31247A48F5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5BDE26-780C-9D12-9E13-284257C60FE5}"/>
              </a:ext>
            </a:extLst>
          </p:cNvPr>
          <p:cNvSpPr>
            <a:spLocks noGrp="1"/>
          </p:cNvSpPr>
          <p:nvPr>
            <p:ph type="title"/>
          </p:nvPr>
        </p:nvSpPr>
        <p:spPr/>
        <p:txBody>
          <a:bodyPr/>
          <a:lstStyle/>
          <a:p>
            <a:r>
              <a:rPr lang="de-CH" dirty="0"/>
              <a:t>Agenda</a:t>
            </a:r>
          </a:p>
        </p:txBody>
      </p:sp>
      <p:sp>
        <p:nvSpPr>
          <p:cNvPr id="8" name="Foliennummernplatzhalter 7">
            <a:extLst>
              <a:ext uri="{FF2B5EF4-FFF2-40B4-BE49-F238E27FC236}">
                <a16:creationId xmlns:a16="http://schemas.microsoft.com/office/drawing/2014/main" id="{B1C49E8C-82B1-B039-12BF-9F97CB3E38CC}"/>
              </a:ext>
            </a:extLst>
          </p:cNvPr>
          <p:cNvSpPr>
            <a:spLocks noGrp="1"/>
          </p:cNvSpPr>
          <p:nvPr>
            <p:ph type="sldNum" sz="quarter" idx="12"/>
          </p:nvPr>
        </p:nvSpPr>
        <p:spPr/>
        <p:txBody>
          <a:bodyPr/>
          <a:lstStyle/>
          <a:p>
            <a:fld id="{B3811826-9277-4232-A2B5-17D05DFC7392}" type="slidenum">
              <a:rPr lang="de-CH" smtClean="0"/>
              <a:pPr/>
              <a:t>21</a:t>
            </a:fld>
            <a:endParaRPr lang="de-CH" dirty="0"/>
          </a:p>
        </p:txBody>
      </p:sp>
      <p:sp>
        <p:nvSpPr>
          <p:cNvPr id="9" name="Datumsplatzhalter 3">
            <a:extLst>
              <a:ext uri="{FF2B5EF4-FFF2-40B4-BE49-F238E27FC236}">
                <a16:creationId xmlns:a16="http://schemas.microsoft.com/office/drawing/2014/main" id="{747D63D5-4B3B-D764-E496-1E7543613443}"/>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52763056-2915-E263-BCBC-E3B90A52D0E5}"/>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70B4D297-5A33-648D-C7F2-516C6B46619F}"/>
              </a:ext>
            </a:extLst>
          </p:cNvPr>
          <p:cNvGraphicFramePr>
            <a:graphicFrameLocks noGrp="1"/>
          </p:cNvGraphicFramePr>
          <p:nvPr>
            <p:extLst>
              <p:ext uri="{D42A27DB-BD31-4B8C-83A1-F6EECF244321}">
                <p14:modId xmlns:p14="http://schemas.microsoft.com/office/powerpoint/2010/main" val="2758480061"/>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noFill/>
                  </a:tcPr>
                </a:tc>
                <a:tc>
                  <a:txBody>
                    <a:bodyPr/>
                    <a:lstStyle/>
                    <a:p>
                      <a:r>
                        <a:rPr lang="de-CH" dirty="0"/>
                        <a:t>Wo finde ich Unterstützung?</a:t>
                      </a:r>
                    </a:p>
                  </a:txBody>
                  <a:tcPr marL="144000" marR="144000" marT="90000" marB="90000">
                    <a:lnL w="12700" cmpd="sng">
                      <a:noFill/>
                    </a:lnL>
                    <a:lnR w="12700" cmpd="sng">
                      <a:noFill/>
                    </a:lnR>
                    <a:no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noFill/>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noFill/>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solidFill>
                      <a:schemeClr val="accent1"/>
                    </a:solidFill>
                  </a:tcPr>
                </a:tc>
                <a:tc>
                  <a:txBody>
                    <a:bodyPr/>
                    <a:lstStyle/>
                    <a:p>
                      <a:r>
                        <a:rPr lang="de-CH" dirty="0"/>
                        <a:t>Was ist im ersten Studienjahr zu beachten?</a:t>
                      </a:r>
                    </a:p>
                  </a:txBody>
                  <a:tcPr marL="144000" marR="144000" marT="90000" marB="90000">
                    <a:lnL w="12700" cmpd="sng">
                      <a:noFill/>
                    </a:lnL>
                    <a:lnR w="12700" cmpd="sng">
                      <a:noFill/>
                    </a:lnR>
                    <a:solidFill>
                      <a:schemeClr val="accent1"/>
                    </a:solidFill>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tcPr>
                </a:tc>
                <a:tc>
                  <a:txBody>
                    <a:bodyPr/>
                    <a:lstStyle/>
                    <a:p>
                      <a:r>
                        <a:rPr lang="de-DE" dirty="0"/>
                        <a:t> Fachgruppe Psychologie</a:t>
                      </a:r>
                    </a:p>
                  </a:txBody>
                  <a:tcPr>
                    <a:lnL w="12700" cmpd="sng">
                      <a:noFill/>
                    </a:lnL>
                    <a:lnR w="12700" cmpd="sng">
                      <a:noFill/>
                    </a:lnR>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3226828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Modul Propädeutikum (52 KP) (1/3)</a:t>
            </a:r>
            <a:endParaRPr lang="de-CH" dirty="0"/>
          </a:p>
        </p:txBody>
      </p:sp>
      <p:sp>
        <p:nvSpPr>
          <p:cNvPr id="3" name="Inhaltsplatzhalter 2"/>
          <p:cNvSpPr>
            <a:spLocks noGrp="1"/>
          </p:cNvSpPr>
          <p:nvPr>
            <p:ph idx="1"/>
          </p:nvPr>
        </p:nvSpPr>
        <p:spPr/>
        <p:txBody>
          <a:bodyPr/>
          <a:lstStyle/>
          <a:p>
            <a:pPr marL="285750" indent="-285750">
              <a:buFont typeface="Symbol" pitchFamily="2" charset="2"/>
              <a:buChar char="-"/>
              <a:defRPr/>
            </a:pPr>
            <a:r>
              <a:rPr lang="de-CH" altLang="de-DE" dirty="0">
                <a:ea typeface="ＭＳ Ｐゴシック" charset="-128"/>
              </a:rPr>
              <a:t>Propädeutische VL mit Übungen Forschungsmethoden und Statistik I &amp; II (12 KP)</a:t>
            </a:r>
          </a:p>
          <a:p>
            <a:pPr marL="285750" indent="-285750">
              <a:buFont typeface="Symbol" pitchFamily="2" charset="2"/>
              <a:buChar char="-"/>
              <a:defRPr/>
            </a:pPr>
            <a:r>
              <a:rPr lang="de-CH" altLang="de-DE" dirty="0">
                <a:ea typeface="ＭＳ Ｐゴシック" charset="-128"/>
              </a:rPr>
              <a:t>Propädeutische VL Kognitionspsychologie I &amp; II (8 KP)</a:t>
            </a:r>
          </a:p>
          <a:p>
            <a:pPr marL="285750" indent="-285750">
              <a:buFont typeface="Symbol" pitchFamily="2" charset="2"/>
              <a:buChar char="-"/>
              <a:defRPr/>
            </a:pPr>
            <a:r>
              <a:rPr lang="de-CH" altLang="de-DE" dirty="0">
                <a:ea typeface="ＭＳ Ｐゴシック" charset="-128"/>
              </a:rPr>
              <a:t>Propädeutische VL Biologische Grundlagen I &amp; II (8 KP)</a:t>
            </a:r>
          </a:p>
          <a:p>
            <a:pPr marL="285750" indent="-285750">
              <a:buFont typeface="Symbol" pitchFamily="2" charset="2"/>
              <a:buChar char="-"/>
              <a:defRPr/>
            </a:pPr>
            <a:r>
              <a:rPr lang="de-CH" altLang="de-DE" dirty="0">
                <a:ea typeface="ＭＳ Ｐゴシック" charset="-128"/>
              </a:rPr>
              <a:t>Propädeutische VL Sozialpsychologie I &amp; II (8 KP)</a:t>
            </a:r>
          </a:p>
          <a:p>
            <a:pPr marL="285750" indent="-285750">
              <a:buFont typeface="Symbol" pitchFamily="2" charset="2"/>
              <a:buChar char="-"/>
              <a:defRPr/>
            </a:pPr>
            <a:r>
              <a:rPr lang="de-CH" altLang="de-DE" dirty="0">
                <a:ea typeface="ＭＳ Ｐゴシック" charset="-128"/>
              </a:rPr>
              <a:t>Propädeutische VL Entwicklungspsychologie I &amp; II (8 KP)</a:t>
            </a:r>
          </a:p>
          <a:p>
            <a:pPr marL="285750" indent="-285750">
              <a:buFont typeface="Symbol" pitchFamily="2" charset="2"/>
              <a:buChar char="-"/>
              <a:defRPr/>
            </a:pPr>
            <a:r>
              <a:rPr lang="de-CH" altLang="de-DE" dirty="0">
                <a:ea typeface="ＭＳ Ｐゴシック" charset="-128"/>
              </a:rPr>
              <a:t>Propädeutische VL Klinische Psychologie I &amp; II (8 KP)</a:t>
            </a:r>
          </a:p>
          <a:p>
            <a:pPr marL="0" lvl="1" indent="0">
              <a:buNone/>
              <a:defRPr/>
            </a:pPr>
            <a:endParaRPr lang="de-CH" altLang="de-DE" dirty="0">
              <a:ea typeface="ＭＳ Ｐゴシック" charset="-128"/>
            </a:endParaRPr>
          </a:p>
          <a:p>
            <a:pPr marL="0" lvl="1" indent="0">
              <a:buNone/>
              <a:defRPr/>
            </a:pPr>
            <a:r>
              <a:rPr lang="de-CH" altLang="de-DE" dirty="0">
                <a:ea typeface="ＭＳ Ｐゴシック" charset="-128"/>
                <a:sym typeface="Wingdings" pitchFamily="2" charset="2"/>
              </a:rPr>
              <a:t></a:t>
            </a:r>
            <a:r>
              <a:rPr lang="de-CH" altLang="de-DE" dirty="0">
                <a:ea typeface="ＭＳ Ｐゴシック" charset="-128"/>
              </a:rPr>
              <a:t>6 propädeutische Klausuren </a:t>
            </a:r>
            <a:r>
              <a:rPr lang="de-CH" altLang="de-DE" b="1" dirty="0">
                <a:ea typeface="ＭＳ Ｐゴシック" charset="-128"/>
              </a:rPr>
              <a:t>Ende FS</a:t>
            </a:r>
            <a:r>
              <a:rPr lang="de-CH" altLang="de-DE" dirty="0">
                <a:ea typeface="ＭＳ Ｐゴシック" charset="-128"/>
              </a:rPr>
              <a:t>, Termine veröffentlicht im VVZ im</a:t>
            </a:r>
          </a:p>
          <a:p>
            <a:pPr marL="0" lvl="1" indent="0">
              <a:buNone/>
              <a:defRPr/>
            </a:pPr>
            <a:r>
              <a:rPr lang="de-CH" altLang="de-DE" dirty="0">
                <a:ea typeface="ＭＳ Ｐゴシック" charset="-128"/>
              </a:rPr>
              <a:t>   Dezember, Inhalte HS/FS</a:t>
            </a:r>
          </a:p>
          <a:p>
            <a:pPr lvl="1">
              <a:buFont typeface="Arial" charset="0"/>
              <a:buChar char="–"/>
              <a:defRPr/>
            </a:pPr>
            <a:endParaRPr lang="de-CH" altLang="de-DE" dirty="0">
              <a:ea typeface="ＭＳ Ｐゴシック" charset="-128"/>
            </a:endParaRPr>
          </a:p>
          <a:p>
            <a:pPr lvl="1">
              <a:buFont typeface="Wingdings" pitchFamily="2" charset="2"/>
              <a:buChar char="à"/>
              <a:defRPr/>
            </a:pPr>
            <a:r>
              <a:rPr lang="de-CH" altLang="de-DE" dirty="0">
                <a:ea typeface="ＭＳ Ｐゴシック" charset="-128"/>
              </a:rPr>
              <a:t>Eine Wiederholungsmöglichkeit Ende Juli/Anfang August</a:t>
            </a:r>
          </a:p>
          <a:p>
            <a:pPr marL="0" lvl="1" indent="0">
              <a:buNone/>
              <a:defRPr/>
            </a:pPr>
            <a:endParaRPr lang="de-CH" altLang="de-DE" dirty="0">
              <a:ea typeface="ＭＳ Ｐゴシック" charset="-128"/>
            </a:endParaRPr>
          </a:p>
          <a:p>
            <a:pPr marL="0" lvl="1" indent="0">
              <a:buNone/>
              <a:defRPr/>
            </a:pPr>
            <a:endParaRPr lang="de-CH" altLang="de-DE" dirty="0">
              <a:ea typeface="ＭＳ Ｐゴシック"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22</a:t>
            </a:fld>
            <a:endParaRPr lang="de-CH" dirty="0"/>
          </a:p>
        </p:txBody>
      </p:sp>
      <p:sp>
        <p:nvSpPr>
          <p:cNvPr id="6" name="Datumsplatzhalter 3">
            <a:extLst>
              <a:ext uri="{FF2B5EF4-FFF2-40B4-BE49-F238E27FC236}">
                <a16:creationId xmlns:a16="http://schemas.microsoft.com/office/drawing/2014/main" id="{FDC2D716-9B20-5442-A9D7-C2C60F0F10C7}"/>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24C06124-8345-5040-9638-CAEA50D62E58}"/>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1120811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Modul Propädeutikum / Wichtige Hinweise (2/3)</a:t>
            </a:r>
            <a:endParaRPr lang="de-CH" dirty="0"/>
          </a:p>
        </p:txBody>
      </p:sp>
      <p:sp>
        <p:nvSpPr>
          <p:cNvPr id="3" name="Inhaltsplatzhalter 2"/>
          <p:cNvSpPr>
            <a:spLocks noGrp="1"/>
          </p:cNvSpPr>
          <p:nvPr>
            <p:ph idx="1"/>
          </p:nvPr>
        </p:nvSpPr>
        <p:spPr>
          <a:xfrm>
            <a:off x="432000" y="1340768"/>
            <a:ext cx="8280200" cy="4716462"/>
          </a:xfrm>
        </p:spPr>
        <p:txBody>
          <a:bodyPr/>
          <a:lstStyle/>
          <a:p>
            <a:pPr lvl="1">
              <a:buFont typeface="Symbol" pitchFamily="2" charset="2"/>
              <a:buChar char="-"/>
            </a:pP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Anmeldung zur Prüfung erfolgt automatisch mit der Belegung der VL in den Online Services im FS, </a:t>
            </a:r>
            <a:r>
              <a:rPr lang="de-CH" altLang="de-DE" b="1" dirty="0">
                <a:ea typeface="ＭＳ Ｐゴシック" panose="020B0600070205080204" pitchFamily="34" charset="-128"/>
              </a:rPr>
              <a:t>Abmeldung nach Ablauf der Belegfrist</a:t>
            </a:r>
            <a:r>
              <a:rPr lang="de-CH" altLang="de-DE" dirty="0">
                <a:ea typeface="ＭＳ Ｐゴシック" panose="020B0600070205080204" pitchFamily="34" charset="-128"/>
              </a:rPr>
              <a:t> nur per schriftl. Antrag an die Prüfungskommission möglich</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Anmeldung zur Wiederholungsprüfung erfolgt automatisch, Termine  veröffentlicht im VV (Abmeldung bis 10 Arbeitstage vorher möglich)</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Nicht-Erschienen gilt als nicht bestanden (NE) </a:t>
            </a:r>
          </a:p>
          <a:p>
            <a:pPr lvl="3">
              <a:buFont typeface="Symbol" pitchFamily="2" charset="2"/>
              <a:buChar char="-"/>
            </a:pP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Nach Bekanntgabe der Prüfungsresultate können Krankheits- oder Härtefälle nicht mehr geltend gemacht werden, auch mit Vorlage eines ärztlichen Zeugnisses</a:t>
            </a:r>
          </a:p>
          <a:p>
            <a:pPr lvl="1">
              <a:buNone/>
            </a:pPr>
            <a:endParaRPr lang="de-CH" altLang="de-DE" dirty="0">
              <a:ea typeface="ＭＳ Ｐゴシック" panose="020B0600070205080204" pitchFamily="34" charset="-128"/>
            </a:endParaRPr>
          </a:p>
          <a:p>
            <a:pPr lvl="1">
              <a:buNone/>
            </a:pPr>
            <a:r>
              <a:rPr lang="de-DE" altLang="de-DE" b="1" dirty="0">
                <a:ea typeface="ＭＳ Ｐゴシック" panose="020B0600070205080204" pitchFamily="34" charset="-128"/>
              </a:rPr>
              <a:t>Wer eine propädeutische Klausur zweimal nicht besteht, wird vom</a:t>
            </a:r>
          </a:p>
          <a:p>
            <a:pPr lvl="1">
              <a:buNone/>
            </a:pPr>
            <a:r>
              <a:rPr lang="de-DE" altLang="de-DE" b="1" dirty="0">
                <a:ea typeface="ＭＳ Ｐゴシック" panose="020B0600070205080204" pitchFamily="34" charset="-128"/>
              </a:rPr>
              <a:t>Studium der Psychologie an der Universität Basel ausgeschlossen</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23</a:t>
            </a:fld>
            <a:endParaRPr lang="de-CH" dirty="0"/>
          </a:p>
        </p:txBody>
      </p:sp>
      <p:sp>
        <p:nvSpPr>
          <p:cNvPr id="6" name="Datumsplatzhalter 3">
            <a:extLst>
              <a:ext uri="{FF2B5EF4-FFF2-40B4-BE49-F238E27FC236}">
                <a16:creationId xmlns:a16="http://schemas.microsoft.com/office/drawing/2014/main" id="{DD814741-6DF8-5B44-B938-A02F99494F5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337CD80-ED43-404E-952B-EB0DEF2D665B}"/>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1186678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Modul Propädeutikum - Prüfungseinsicht (3/3)</a:t>
            </a:r>
            <a:endParaRPr lang="de-CH" dirty="0"/>
          </a:p>
        </p:txBody>
      </p:sp>
      <p:sp>
        <p:nvSpPr>
          <p:cNvPr id="3" name="Inhaltsplatzhalter 2"/>
          <p:cNvSpPr>
            <a:spLocks noGrp="1"/>
          </p:cNvSpPr>
          <p:nvPr>
            <p:ph idx="1"/>
          </p:nvPr>
        </p:nvSpPr>
        <p:spPr>
          <a:xfrm>
            <a:off x="611560" y="1526852"/>
            <a:ext cx="8280200" cy="4716462"/>
          </a:xfrm>
        </p:spPr>
        <p:txBody>
          <a:bodyPr/>
          <a:lstStyle/>
          <a:p>
            <a:pPr marL="0" lvl="1" indent="0">
              <a:buNone/>
            </a:pP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Je ein Termin zur Prüfungseinsicht</a:t>
            </a: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Termine im Vorlesungsverzeichnis</a:t>
            </a: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persönliche Teilnahme</a:t>
            </a: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Anmeldung online erforderlich</a:t>
            </a:r>
          </a:p>
          <a:p>
            <a:pPr marL="0" lvl="1" indent="0">
              <a:buNone/>
            </a:pPr>
            <a:endParaRPr lang="de-CH" altLang="de-DE" dirty="0">
              <a:ea typeface="ＭＳ Ｐゴシック" panose="020B0600070205080204" pitchFamily="34" charset="-128"/>
            </a:endParaRPr>
          </a:p>
          <a:p>
            <a:pPr marL="0" lvl="1" indent="0">
              <a:buNone/>
            </a:pPr>
            <a:endParaRPr lang="de-CH" altLang="de-DE" dirty="0">
              <a:ea typeface="ＭＳ Ｐゴシック" panose="020B0600070205080204" pitchFamily="34" charset="-128"/>
            </a:endParaRPr>
          </a:p>
          <a:p>
            <a:pPr marL="0" lvl="1" indent="0">
              <a:buNone/>
            </a:pPr>
            <a:endParaRPr lang="de-CH" altLang="de-DE" dirty="0">
              <a:ea typeface="ＭＳ Ｐゴシック" panose="020B0600070205080204" pitchFamily="34" charset="-128"/>
            </a:endParaRP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endParaRPr lang="de-CH" altLang="de-DE" b="1" dirty="0">
              <a:ea typeface="ＭＳ Ｐゴシック" panose="020B0600070205080204" pitchFamily="34" charset="-128"/>
            </a:endParaRPr>
          </a:p>
          <a:p>
            <a:pPr marL="0" lvl="1" indent="0">
              <a:buNone/>
            </a:pPr>
            <a:r>
              <a:rPr lang="de-CH" altLang="de-DE" b="1" dirty="0">
                <a:ea typeface="ＭＳ Ｐゴシック" charset="-128"/>
              </a:rPr>
              <a:t>Ab nächster Woche finden alle propädeutischen Vorlesungen, wie im VVZ kommuniziert statt!</a:t>
            </a:r>
          </a:p>
          <a:p>
            <a:pPr marL="0" lvl="1" indent="0">
              <a:buNone/>
            </a:pP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None/>
            </a:pPr>
            <a:endParaRPr lang="de-CH" altLang="de-DE" dirty="0">
              <a:ea typeface="ＭＳ Ｐゴシック" panose="020B0600070205080204" pitchFamily="34"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24</a:t>
            </a:fld>
            <a:endParaRPr lang="de-CH" dirty="0"/>
          </a:p>
        </p:txBody>
      </p:sp>
      <p:sp>
        <p:nvSpPr>
          <p:cNvPr id="6" name="Datumsplatzhalter 3">
            <a:extLst>
              <a:ext uri="{FF2B5EF4-FFF2-40B4-BE49-F238E27FC236}">
                <a16:creationId xmlns:a16="http://schemas.microsoft.com/office/drawing/2014/main" id="{DD814741-6DF8-5B44-B938-A02F99494F5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337CD80-ED43-404E-952B-EB0DEF2D665B}"/>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501400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charset="-128"/>
              </a:rPr>
              <a:t>Erstes Studienjahr</a:t>
            </a:r>
            <a:br>
              <a:rPr lang="de-CH" altLang="de-DE" dirty="0">
                <a:ea typeface="ＭＳ Ｐゴシック" charset="-128"/>
              </a:rPr>
            </a:br>
            <a:r>
              <a:rPr lang="de-CH" altLang="de-DE" dirty="0">
                <a:ea typeface="ＭＳ Ｐゴシック" charset="-128"/>
              </a:rPr>
              <a:t>weitere studentische Leistungen</a:t>
            </a:r>
            <a:endParaRPr lang="de-CH" dirty="0"/>
          </a:p>
        </p:txBody>
      </p:sp>
      <p:sp>
        <p:nvSpPr>
          <p:cNvPr id="3" name="Inhaltsplatzhalter 2"/>
          <p:cNvSpPr>
            <a:spLocks noGrp="1"/>
          </p:cNvSpPr>
          <p:nvPr>
            <p:ph idx="1"/>
          </p:nvPr>
        </p:nvSpPr>
        <p:spPr/>
        <p:txBody>
          <a:bodyPr/>
          <a:lstStyle/>
          <a:p>
            <a:pPr>
              <a:lnSpc>
                <a:spcPct val="100000"/>
              </a:lnSpc>
              <a:defRPr/>
            </a:pPr>
            <a:r>
              <a:rPr lang="de-CH" altLang="de-DE" b="1" dirty="0">
                <a:ea typeface="ＭＳ Ｐゴシック" charset="-128"/>
                <a:cs typeface="Arial" panose="020B0604020202020204" pitchFamily="34" charset="0"/>
              </a:rPr>
              <a:t>Einführung (3 KP) </a:t>
            </a:r>
          </a:p>
          <a:p>
            <a:pPr marL="285750" indent="-285750">
              <a:lnSpc>
                <a:spcPct val="100000"/>
              </a:lnSpc>
              <a:buFontTx/>
              <a:buChar char="-"/>
              <a:defRPr/>
            </a:pPr>
            <a:r>
              <a:rPr lang="de-CH" altLang="de-DE" dirty="0">
                <a:ea typeface="ＭＳ Ｐゴシック" charset="-128"/>
                <a:cs typeface="Arial" panose="020B0604020202020204" pitchFamily="34" charset="0"/>
              </a:rPr>
              <a:t>VL Geschichte der Psychologie</a:t>
            </a:r>
          </a:p>
          <a:p>
            <a:pPr marL="285750" indent="-285750">
              <a:lnSpc>
                <a:spcPct val="100000"/>
              </a:lnSpc>
              <a:buFontTx/>
              <a:buChar char="-"/>
              <a:defRPr/>
            </a:pPr>
            <a:endParaRPr lang="de-CH" altLang="de-DE" dirty="0">
              <a:ea typeface="ＭＳ Ｐゴシック" charset="-128"/>
              <a:cs typeface="Arial" panose="020B0604020202020204" pitchFamily="34" charset="0"/>
            </a:endParaRPr>
          </a:p>
          <a:p>
            <a:pPr>
              <a:lnSpc>
                <a:spcPct val="100000"/>
              </a:lnSpc>
              <a:defRPr/>
            </a:pPr>
            <a:endParaRPr lang="de-CH" altLang="de-DE" dirty="0">
              <a:ea typeface="ＭＳ Ｐゴシック" charset="-128"/>
              <a:cs typeface="Arial" panose="020B0604020202020204" pitchFamily="34" charset="0"/>
            </a:endParaRPr>
          </a:p>
          <a:p>
            <a:pPr>
              <a:lnSpc>
                <a:spcPct val="100000"/>
              </a:lnSpc>
              <a:defRPr/>
            </a:pPr>
            <a:r>
              <a:rPr lang="de-DE" altLang="de-DE" b="1" dirty="0">
                <a:ea typeface="ＭＳ Ｐゴシック" charset="-128"/>
                <a:cs typeface="Arial" panose="020B0604020202020204" pitchFamily="34" charset="0"/>
              </a:rPr>
              <a:t>Wahlbereich </a:t>
            </a:r>
            <a:r>
              <a:rPr lang="de-DE" altLang="de-DE" b="1" dirty="0" err="1">
                <a:ea typeface="ＭＳ Ｐゴシック" charset="-128"/>
                <a:cs typeface="Arial" panose="020B0604020202020204" pitchFamily="34" charset="0"/>
              </a:rPr>
              <a:t>ausserfakultär</a:t>
            </a:r>
            <a:r>
              <a:rPr lang="de-DE" altLang="de-DE" b="1" dirty="0">
                <a:ea typeface="ＭＳ Ｐゴシック" charset="-128"/>
                <a:cs typeface="Arial" panose="020B0604020202020204" pitchFamily="34" charset="0"/>
              </a:rPr>
              <a:t> (11- 35 KP)</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Empfohlen: 10 KP im ersten Semester/erstem Studienjahr</a:t>
            </a:r>
            <a:endParaRPr lang="de-DE" altLang="de-DE" dirty="0">
              <a:highlight>
                <a:srgbClr val="FFFF00"/>
              </a:highlight>
              <a:ea typeface="ＭＳ Ｐゴシック" charset="-128"/>
              <a:cs typeface="Arial" panose="020B0604020202020204" pitchFamily="34" charset="0"/>
            </a:endParaRP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AUSNAHME: Medizinische Fakultät (Sport- und Bewegungswissenschaften) – auch im VVZ Teilnahmebedingungen je Veranstaltung überprüfen!</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Start diese Woche</a:t>
            </a:r>
          </a:p>
          <a:p>
            <a:pPr>
              <a:lnSpc>
                <a:spcPct val="100000"/>
              </a:lnSpc>
              <a:defRPr/>
            </a:pPr>
            <a:br>
              <a:rPr lang="de-DE" altLang="de-DE" b="1" dirty="0">
                <a:ea typeface="ＭＳ Ｐゴシック" charset="-128"/>
                <a:cs typeface="Arial" panose="020B0604020202020204" pitchFamily="34" charset="0"/>
              </a:rPr>
            </a:br>
            <a:endParaRPr lang="de-DE" altLang="de-DE" b="1" dirty="0">
              <a:ea typeface="ＭＳ Ｐゴシック" charset="-128"/>
              <a:cs typeface="Arial" panose="020B0604020202020204" pitchFamily="34" charset="0"/>
            </a:endParaRPr>
          </a:p>
          <a:p>
            <a:pPr>
              <a:lnSpc>
                <a:spcPct val="100000"/>
              </a:lnSpc>
              <a:defRPr/>
            </a:pPr>
            <a:r>
              <a:rPr lang="de-DE" altLang="de-DE" b="1" dirty="0">
                <a:ea typeface="ＭＳ Ｐゴシック" charset="-128"/>
                <a:cs typeface="Arial" panose="020B0604020202020204" pitchFamily="34" charset="0"/>
              </a:rPr>
              <a:t>Teilnahme an psychologischen Untersuchungen (1 KP)</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Empfohlen: Start im ersten Jahr</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60 Untersuchungseinheiten (30 Stunden) sind zu leisten</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BAPS </a:t>
            </a:r>
            <a:r>
              <a:rPr lang="mr-IN" altLang="de-DE" dirty="0">
                <a:ea typeface="ＭＳ Ｐゴシック" charset="-128"/>
              </a:rPr>
              <a:t>–</a:t>
            </a:r>
            <a:r>
              <a:rPr lang="de-DE" altLang="de-DE" dirty="0">
                <a:ea typeface="ＭＳ Ｐゴシック" charset="-128"/>
                <a:cs typeface="Arial" panose="020B0604020202020204" pitchFamily="34" charset="0"/>
              </a:rPr>
              <a:t> Studien werden </a:t>
            </a:r>
            <a:r>
              <a:rPr lang="de-DE" altLang="de-DE">
                <a:ea typeface="ＭＳ Ｐゴシック" charset="-128"/>
                <a:cs typeface="Arial" panose="020B0604020202020204" pitchFamily="34" charset="0"/>
              </a:rPr>
              <a:t>unter anderem </a:t>
            </a:r>
            <a:r>
              <a:rPr lang="de-DE" altLang="de-DE" dirty="0">
                <a:ea typeface="ＭＳ Ｐゴシック" charset="-128"/>
                <a:cs typeface="Arial" panose="020B0604020202020204" pitchFamily="34" charset="0"/>
              </a:rPr>
              <a:t>hier angeboten</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Frühzeitige Organisation erforderlich</a:t>
            </a:r>
            <a:endParaRPr lang="de-CH" altLang="de-DE" dirty="0">
              <a:ea typeface="ＭＳ Ｐゴシック" charset="-128"/>
              <a:cs typeface="Arial" panose="020B0604020202020204" pitchFamily="34" charset="0"/>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25</a:t>
            </a:fld>
            <a:endParaRPr lang="de-CH" dirty="0"/>
          </a:p>
        </p:txBody>
      </p:sp>
      <p:sp>
        <p:nvSpPr>
          <p:cNvPr id="6" name="Datumsplatzhalter 3">
            <a:extLst>
              <a:ext uri="{FF2B5EF4-FFF2-40B4-BE49-F238E27FC236}">
                <a16:creationId xmlns:a16="http://schemas.microsoft.com/office/drawing/2014/main" id="{FEAFC2F4-DB1D-DA4B-A302-FA73AD9D4995}"/>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32778073-C7C8-544B-A44C-47F43C7D70C0}"/>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684911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Erstes Studienjahr</a:t>
            </a:r>
            <a:br>
              <a:rPr lang="de-DE" altLang="de-DE" dirty="0">
                <a:ea typeface="ＭＳ Ｐゴシック" panose="020B0600070205080204" pitchFamily="34" charset="-128"/>
              </a:rPr>
            </a:br>
            <a:r>
              <a:rPr lang="de-DE" altLang="de-DE" dirty="0">
                <a:ea typeface="ＭＳ Ｐゴシック" panose="020B0600070205080204" pitchFamily="34" charset="-128"/>
              </a:rPr>
              <a:t>frühzeitige Organisation</a:t>
            </a:r>
            <a:endParaRPr lang="de-CH" dirty="0"/>
          </a:p>
        </p:txBody>
      </p:sp>
      <p:sp>
        <p:nvSpPr>
          <p:cNvPr id="3" name="Inhaltsplatzhalter 2"/>
          <p:cNvSpPr>
            <a:spLocks noGrp="1"/>
          </p:cNvSpPr>
          <p:nvPr>
            <p:ph idx="1"/>
          </p:nvPr>
        </p:nvSpPr>
        <p:spPr>
          <a:xfrm>
            <a:off x="431800" y="1340768"/>
            <a:ext cx="8280200" cy="4716462"/>
          </a:xfrm>
        </p:spPr>
        <p:txBody>
          <a:bodyPr/>
          <a:lstStyle/>
          <a:p>
            <a:pPr>
              <a:defRPr/>
            </a:pPr>
            <a:r>
              <a:rPr lang="de-DE" altLang="de-DE" b="1" dirty="0"/>
              <a:t>Berufs- oder Forschungspraktikum (12 KP)</a:t>
            </a:r>
          </a:p>
          <a:p>
            <a:pPr>
              <a:defRPr/>
            </a:pPr>
            <a:endParaRPr lang="de-DE" altLang="de-DE" b="1" dirty="0"/>
          </a:p>
          <a:p>
            <a:pPr marL="285750" indent="-285750">
              <a:buFont typeface="Symbol" pitchFamily="2" charset="2"/>
              <a:buChar char="-"/>
              <a:defRPr/>
            </a:pPr>
            <a:r>
              <a:rPr lang="de-DE" altLang="de-DE" dirty="0"/>
              <a:t>Muss den Richtlinien der Studienordnung entsprechen:</a:t>
            </a:r>
          </a:p>
          <a:p>
            <a:pPr marL="465750" lvl="1" indent="-285750">
              <a:buFont typeface="Symbol" pitchFamily="2" charset="2"/>
              <a:buChar char="-"/>
              <a:defRPr/>
            </a:pPr>
            <a:r>
              <a:rPr lang="de-DE" altLang="de-DE" dirty="0"/>
              <a:t>Im Psychologischen Bereich angesiedelt</a:t>
            </a:r>
          </a:p>
          <a:p>
            <a:pPr marL="465750" lvl="1" indent="-285750">
              <a:buFont typeface="Symbol" pitchFamily="2" charset="2"/>
              <a:buChar char="-"/>
              <a:defRPr/>
            </a:pPr>
            <a:r>
              <a:rPr lang="de-DE" altLang="de-DE" dirty="0"/>
              <a:t>Betreuung durch eine/</a:t>
            </a:r>
            <a:r>
              <a:rPr lang="de-DE" altLang="de-DE" dirty="0" err="1"/>
              <a:t>n</a:t>
            </a:r>
            <a:r>
              <a:rPr lang="de-DE" altLang="de-DE" dirty="0"/>
              <a:t> Psychologin/en</a:t>
            </a:r>
          </a:p>
          <a:p>
            <a:pPr marL="465750" lvl="1" indent="-285750">
              <a:buFont typeface="Symbol" pitchFamily="2" charset="2"/>
              <a:buChar char="-"/>
              <a:defRPr/>
            </a:pPr>
            <a:r>
              <a:rPr lang="de-DE" altLang="de-DE" dirty="0"/>
              <a:t>Dauer  von mind. 300h </a:t>
            </a:r>
          </a:p>
          <a:p>
            <a:pPr marL="465750" lvl="1" indent="-285750">
              <a:buFont typeface="Symbol" pitchFamily="2" charset="2"/>
              <a:buChar char="-"/>
              <a:defRPr/>
            </a:pPr>
            <a:r>
              <a:rPr lang="de-DE" altLang="de-DE" dirty="0"/>
              <a:t>Anstellungsprozent von mind. 20%</a:t>
            </a:r>
          </a:p>
          <a:p>
            <a:pPr marL="465750" lvl="1" indent="-285750">
              <a:buFont typeface="Symbol" pitchFamily="2" charset="2"/>
              <a:buChar char="-"/>
              <a:defRPr/>
            </a:pPr>
            <a:endParaRPr lang="de-DE" altLang="de-DE" dirty="0"/>
          </a:p>
          <a:p>
            <a:pPr marL="285750" indent="-285750">
              <a:buFont typeface="Symbol" pitchFamily="2" charset="2"/>
              <a:buChar char="-"/>
              <a:defRPr/>
            </a:pPr>
            <a:r>
              <a:rPr lang="de-DE" altLang="de-DE" b="1" dirty="0"/>
              <a:t>Immatrikulation während des Praktikums obligatorisch</a:t>
            </a:r>
            <a:br>
              <a:rPr lang="de-DE" altLang="de-DE" dirty="0"/>
            </a:br>
            <a:endParaRPr lang="de-DE" altLang="de-DE" dirty="0"/>
          </a:p>
          <a:p>
            <a:pPr marL="285750" indent="-285750">
              <a:buFont typeface="Symbol" pitchFamily="2" charset="2"/>
              <a:buChar char="-"/>
              <a:defRPr/>
            </a:pPr>
            <a:r>
              <a:rPr lang="de-DE" altLang="de-DE" dirty="0"/>
              <a:t>Sofern mindestens eine Richtlinie verletzt ist </a:t>
            </a:r>
            <a:r>
              <a:rPr lang="de-DE" altLang="de-DE" dirty="0">
                <a:sym typeface="Wingdings" pitchFamily="2" charset="2"/>
              </a:rPr>
              <a:t></a:t>
            </a:r>
            <a:r>
              <a:rPr lang="de-DE" altLang="de-DE" dirty="0"/>
              <a:t> Antrag an die Prüfungskommission</a:t>
            </a:r>
          </a:p>
          <a:p>
            <a:pPr>
              <a:defRPr/>
            </a:pPr>
            <a:endParaRPr lang="de-DE" altLang="de-DE" dirty="0"/>
          </a:p>
          <a:p>
            <a:pPr marL="285750" indent="-285750">
              <a:buFont typeface="Symbol" pitchFamily="2" charset="2"/>
              <a:buChar char="-"/>
              <a:defRPr/>
            </a:pPr>
            <a:r>
              <a:rPr lang="de-DE" altLang="de-DE" dirty="0"/>
              <a:t>Durchführung im Ausland möglich</a:t>
            </a:r>
          </a:p>
          <a:p>
            <a:pPr marL="465750" lvl="1" indent="-285750">
              <a:buFont typeface="Symbol" pitchFamily="2" charset="2"/>
              <a:buChar char="-"/>
              <a:defRPr/>
            </a:pPr>
            <a:r>
              <a:rPr lang="de-DE" altLang="de-DE" dirty="0"/>
              <a:t>Unterstützung durch </a:t>
            </a:r>
            <a:r>
              <a:rPr lang="de-DE" altLang="de-DE" dirty="0" err="1"/>
              <a:t>Mobilityprogramm</a:t>
            </a:r>
            <a:r>
              <a:rPr lang="de-DE" altLang="de-DE" dirty="0"/>
              <a:t> der Universität Basel möglich</a:t>
            </a:r>
          </a:p>
          <a:p>
            <a:pPr>
              <a:defRPr/>
            </a:pPr>
            <a:endParaRPr lang="de-DE" altLang="de-DE" dirty="0"/>
          </a:p>
          <a:p>
            <a:pPr marL="285750" indent="-285750">
              <a:buFont typeface="Symbol" pitchFamily="2" charset="2"/>
              <a:buChar char="-"/>
              <a:defRPr/>
            </a:pPr>
            <a:r>
              <a:rPr lang="de-DE" altLang="de-DE" dirty="0"/>
              <a:t>Praktika finden Sie auf den gängigen Stellenplattformen</a:t>
            </a:r>
          </a:p>
          <a:p>
            <a:pPr marL="285750" indent="-285750">
              <a:buFont typeface="Symbol" pitchFamily="2" charset="2"/>
              <a:buChar char="-"/>
              <a:defRPr/>
            </a:pPr>
            <a:endParaRPr lang="de-DE" altLang="de-DE"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26</a:t>
            </a:fld>
            <a:endParaRPr lang="de-CH" dirty="0"/>
          </a:p>
        </p:txBody>
      </p:sp>
      <p:sp>
        <p:nvSpPr>
          <p:cNvPr id="6" name="Datumsplatzhalter 3">
            <a:extLst>
              <a:ext uri="{FF2B5EF4-FFF2-40B4-BE49-F238E27FC236}">
                <a16:creationId xmlns:a16="http://schemas.microsoft.com/office/drawing/2014/main" id="{936D7077-E0A0-4F42-9E17-6BDF9B634A4F}"/>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08303D32-236B-0644-8F2C-C0FCA33A0FA1}"/>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262756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Erstes Studienjahr</a:t>
            </a:r>
            <a:br>
              <a:rPr lang="de-DE" altLang="de-DE" dirty="0">
                <a:ea typeface="ＭＳ Ｐゴシック" panose="020B0600070205080204" pitchFamily="34" charset="-128"/>
              </a:rPr>
            </a:br>
            <a:r>
              <a:rPr lang="de-DE" altLang="de-DE" dirty="0">
                <a:ea typeface="ＭＳ Ｐゴシック" panose="020B0600070205080204" pitchFamily="34" charset="-128"/>
              </a:rPr>
              <a:t>Empfehlung</a:t>
            </a:r>
            <a:endParaRPr lang="de-CH" dirty="0"/>
          </a:p>
        </p:txBody>
      </p:sp>
      <p:sp>
        <p:nvSpPr>
          <p:cNvPr id="3" name="Inhaltsplatzhalter 2"/>
          <p:cNvSpPr>
            <a:spLocks noGrp="1"/>
          </p:cNvSpPr>
          <p:nvPr>
            <p:ph idx="1"/>
          </p:nvPr>
        </p:nvSpPr>
        <p:spPr/>
        <p:txBody>
          <a:bodyPr/>
          <a:lstStyle/>
          <a:p>
            <a:pPr marL="285750" indent="-285750">
              <a:buFont typeface="Symbol" pitchFamily="2" charset="2"/>
              <a:buChar char="-"/>
              <a:defRPr/>
            </a:pPr>
            <a:r>
              <a:rPr lang="de-DE" altLang="de-DE" dirty="0"/>
              <a:t>Belegen Sie das Modul Propädeutikum mit den sechs VL im Herbst- und im Frühjahrssemester!</a:t>
            </a:r>
          </a:p>
          <a:p>
            <a:pPr>
              <a:buFontTx/>
              <a:buChar char="-"/>
              <a:defRPr/>
            </a:pPr>
            <a:endParaRPr lang="de-DE" altLang="de-DE" dirty="0"/>
          </a:p>
          <a:p>
            <a:pPr marL="285750" indent="-285750">
              <a:buFont typeface="Symbol" pitchFamily="2" charset="2"/>
              <a:buChar char="-"/>
              <a:defRPr/>
            </a:pPr>
            <a:r>
              <a:rPr lang="de-DE" altLang="de-DE" dirty="0"/>
              <a:t>Belegen Sie das Modul Einführung mit der VL „</a:t>
            </a:r>
            <a:r>
              <a:rPr lang="de-DE" altLang="de-DE" dirty="0" err="1"/>
              <a:t>History</a:t>
            </a:r>
            <a:r>
              <a:rPr lang="de-DE" altLang="de-DE" dirty="0"/>
              <a:t> of Psychology“</a:t>
            </a:r>
          </a:p>
          <a:p>
            <a:pPr>
              <a:buFontTx/>
              <a:buChar char="-"/>
              <a:defRPr/>
            </a:pPr>
            <a:endParaRPr lang="de-DE" altLang="de-DE" dirty="0"/>
          </a:p>
          <a:p>
            <a:pPr marL="285750" indent="-285750">
              <a:buFont typeface="Symbol" pitchFamily="2" charset="2"/>
              <a:buChar char="-"/>
              <a:defRPr/>
            </a:pPr>
            <a:r>
              <a:rPr lang="de-DE" altLang="de-DE" dirty="0"/>
              <a:t>Nehmen Sie an psychologischen Untersuchungen teil (60 Untersuchungseinheiten (30 Stunden) sind zu erbringen)</a:t>
            </a:r>
          </a:p>
          <a:p>
            <a:pPr>
              <a:buFontTx/>
              <a:buChar char="-"/>
              <a:defRPr/>
            </a:pPr>
            <a:endParaRPr lang="de-DE" altLang="de-DE" dirty="0"/>
          </a:p>
          <a:p>
            <a:pPr marL="285750" indent="-285750">
              <a:buFont typeface="Symbol" pitchFamily="2" charset="2"/>
              <a:buChar char="-"/>
              <a:defRPr/>
            </a:pPr>
            <a:r>
              <a:rPr lang="de-DE" altLang="de-DE" dirty="0"/>
              <a:t>Erwerben Sie ca. 10 </a:t>
            </a:r>
            <a:r>
              <a:rPr lang="de-DE" altLang="de-DE" dirty="0" err="1"/>
              <a:t>ausserfakultäre</a:t>
            </a:r>
            <a:r>
              <a:rPr lang="de-DE" altLang="de-DE" dirty="0"/>
              <a:t> Kreditpunkte im ersten Semester</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27</a:t>
            </a:fld>
            <a:endParaRPr lang="de-CH" dirty="0"/>
          </a:p>
        </p:txBody>
      </p:sp>
      <p:sp>
        <p:nvSpPr>
          <p:cNvPr id="6" name="Datumsplatzhalter 3">
            <a:extLst>
              <a:ext uri="{FF2B5EF4-FFF2-40B4-BE49-F238E27FC236}">
                <a16:creationId xmlns:a16="http://schemas.microsoft.com/office/drawing/2014/main" id="{1E2838C6-27D7-4046-911E-9CD603B810F4}"/>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788CBEAB-5DD1-AE44-B958-19FF21D8344E}"/>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101720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Erstes Studienjahr</a:t>
            </a:r>
            <a:br>
              <a:rPr lang="de-DE" altLang="de-DE" dirty="0">
                <a:ea typeface="ＭＳ Ｐゴシック" panose="020B0600070205080204" pitchFamily="34" charset="-128"/>
              </a:rPr>
            </a:br>
            <a:r>
              <a:rPr lang="de-DE" altLang="de-DE" dirty="0">
                <a:ea typeface="ＭＳ Ｐゴシック" panose="020B0600070205080204" pitchFamily="34" charset="-128"/>
              </a:rPr>
              <a:t>Hinweis: Forschungsmethoden und Statistik I</a:t>
            </a:r>
            <a:endParaRPr lang="de-CH" dirty="0"/>
          </a:p>
        </p:txBody>
      </p:sp>
      <p:sp>
        <p:nvSpPr>
          <p:cNvPr id="3" name="Inhaltsplatzhalter 2"/>
          <p:cNvSpPr>
            <a:spLocks noGrp="1"/>
          </p:cNvSpPr>
          <p:nvPr>
            <p:ph idx="1"/>
          </p:nvPr>
        </p:nvSpPr>
        <p:spPr/>
        <p:txBody>
          <a:bodyPr/>
          <a:lstStyle/>
          <a:p>
            <a:pPr marL="285750" indent="-285750">
              <a:spcBef>
                <a:spcPct val="20000"/>
              </a:spcBef>
              <a:buFont typeface="Symbol" pitchFamily="2" charset="2"/>
              <a:buChar char="-"/>
              <a:defRPr/>
            </a:pPr>
            <a:endParaRPr lang="de-CH" altLang="de-DE" dirty="0"/>
          </a:p>
          <a:p>
            <a:pPr marL="285750" indent="-285750">
              <a:spcBef>
                <a:spcPct val="20000"/>
              </a:spcBef>
              <a:buFont typeface="Symbol" pitchFamily="2" charset="2"/>
              <a:buChar char="-"/>
              <a:defRPr/>
            </a:pPr>
            <a:endParaRPr lang="de-CH" altLang="de-DE" dirty="0"/>
          </a:p>
          <a:p>
            <a:pPr marL="285750" indent="-285750">
              <a:spcBef>
                <a:spcPct val="20000"/>
              </a:spcBef>
              <a:buFont typeface="Symbol" pitchFamily="2" charset="2"/>
              <a:buChar char="-"/>
              <a:defRPr/>
            </a:pPr>
            <a:endParaRPr lang="de-CH" altLang="de-DE" dirty="0"/>
          </a:p>
          <a:p>
            <a:pPr marL="285750" indent="-285750">
              <a:spcBef>
                <a:spcPct val="20000"/>
              </a:spcBef>
              <a:buFont typeface="Symbol" pitchFamily="2" charset="2"/>
              <a:buChar char="-"/>
              <a:defRPr/>
            </a:pPr>
            <a:r>
              <a:rPr lang="de-CH" altLang="de-DE" dirty="0"/>
              <a:t>Die Veranstaltung Forschungsmethoden und Statistik I wird durch Tutorate (begleitetes Lernen) komplettiert</a:t>
            </a:r>
          </a:p>
          <a:p>
            <a:pPr>
              <a:spcBef>
                <a:spcPct val="20000"/>
              </a:spcBef>
              <a:defRPr/>
            </a:pPr>
            <a:endParaRPr lang="de-CH" altLang="de-DE" dirty="0"/>
          </a:p>
          <a:p>
            <a:pPr marL="285750" indent="-285750">
              <a:spcBef>
                <a:spcPct val="20000"/>
              </a:spcBef>
              <a:buFont typeface="Symbol" pitchFamily="2" charset="2"/>
              <a:buChar char="-"/>
              <a:defRPr/>
            </a:pPr>
            <a:r>
              <a:rPr lang="de-CH" altLang="de-DE" dirty="0"/>
              <a:t>Die Anmeldung zu den Tutoraten erfolgt im Rahmen der Vorlesung Forschungsmethoden und Statistik I</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28</a:t>
            </a:fld>
            <a:endParaRPr lang="de-CH" dirty="0"/>
          </a:p>
        </p:txBody>
      </p:sp>
      <p:sp>
        <p:nvSpPr>
          <p:cNvPr id="6" name="Datumsplatzhalter 3">
            <a:extLst>
              <a:ext uri="{FF2B5EF4-FFF2-40B4-BE49-F238E27FC236}">
                <a16:creationId xmlns:a16="http://schemas.microsoft.com/office/drawing/2014/main" id="{87301232-F94B-4D42-ABF0-0095386BA888}"/>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EBD554A-CD06-3A4C-BD47-DDEF4425C00C}"/>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215275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 y="3087673"/>
            <a:ext cx="8983757" cy="29130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1540" y="3087673"/>
            <a:ext cx="5320678" cy="2660339"/>
          </a:xfrm>
          <a:prstGeom prst="rect">
            <a:avLst/>
          </a:prstGeom>
        </p:spPr>
      </p:pic>
      <p:sp>
        <p:nvSpPr>
          <p:cNvPr id="2" name="Titel 1"/>
          <p:cNvSpPr>
            <a:spLocks noGrp="1"/>
          </p:cNvSpPr>
          <p:nvPr>
            <p:ph type="ctrTitle"/>
          </p:nvPr>
        </p:nvSpPr>
        <p:spPr>
          <a:xfrm>
            <a:off x="629100" y="1268760"/>
            <a:ext cx="7669314" cy="783395"/>
          </a:xfrm>
        </p:spPr>
        <p:txBody>
          <a:bodyPr/>
          <a:lstStyle/>
          <a:p>
            <a:r>
              <a:rPr lang="de-CH" dirty="0"/>
              <a:t>UPGRADE your digital skills </a:t>
            </a:r>
            <a:br>
              <a:rPr lang="de-CH" dirty="0"/>
            </a:br>
            <a:r>
              <a:rPr lang="de-CH" b="0" dirty="0"/>
              <a:t>Lehrangebot für einen guten Start ins Studium</a:t>
            </a:r>
          </a:p>
        </p:txBody>
      </p:sp>
    </p:spTree>
    <p:extLst>
      <p:ext uri="{BB962C8B-B14F-4D97-AF65-F5344CB8AC3E}">
        <p14:creationId xmlns:p14="http://schemas.microsoft.com/office/powerpoint/2010/main" val="964541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de-CH"/>
              <a:t>Kursinformationen</a:t>
            </a:r>
            <a:endParaRPr lang="de-CH" dirty="0"/>
          </a:p>
        </p:txBody>
      </p:sp>
      <p:sp>
        <p:nvSpPr>
          <p:cNvPr id="13" name="Inhaltsplatzhalter 12"/>
          <p:cNvSpPr>
            <a:spLocks noGrp="1"/>
          </p:cNvSpPr>
          <p:nvPr>
            <p:ph idx="1"/>
          </p:nvPr>
        </p:nvSpPr>
        <p:spPr/>
        <p:txBody>
          <a:bodyPr/>
          <a:lstStyle/>
          <a:p>
            <a:endParaRPr lang="de-CH" dirty="0"/>
          </a:p>
          <a:p>
            <a:endParaRPr lang="de-CH" dirty="0"/>
          </a:p>
          <a:p>
            <a:endParaRPr lang="de-CH" dirty="0"/>
          </a:p>
          <a:p>
            <a:endParaRPr lang="de-CH" dirty="0"/>
          </a:p>
        </p:txBody>
      </p:sp>
      <p:sp>
        <p:nvSpPr>
          <p:cNvPr id="5" name="Fußzeilenplatzhalter 4"/>
          <p:cNvSpPr>
            <a:spLocks noGrp="1"/>
          </p:cNvSpPr>
          <p:nvPr>
            <p:ph type="ftr" sz="quarter" idx="11"/>
          </p:nvPr>
        </p:nvSpPr>
        <p:spPr/>
        <p:txBody>
          <a:bodyPr/>
          <a:lstStyle/>
          <a:p>
            <a:r>
              <a:rPr lang="de-CH"/>
              <a:t>Universität Basel</a:t>
            </a: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30</a:t>
            </a:fld>
            <a:endParaRPr lang="de-CH" dirty="0"/>
          </a:p>
        </p:txBody>
      </p:sp>
      <p:graphicFrame>
        <p:nvGraphicFramePr>
          <p:cNvPr id="2" name="Tabelle 1"/>
          <p:cNvGraphicFramePr>
            <a:graphicFrameLocks noGrp="1"/>
          </p:cNvGraphicFramePr>
          <p:nvPr/>
        </p:nvGraphicFramePr>
        <p:xfrm>
          <a:off x="251223" y="1997870"/>
          <a:ext cx="8641556" cy="2906145"/>
        </p:xfrm>
        <a:graphic>
          <a:graphicData uri="http://schemas.openxmlformats.org/drawingml/2006/table">
            <a:tbl>
              <a:tblPr bandRow="1">
                <a:tableStyleId>{85BE263C-DBD7-4A20-BB59-AAB30ACAA65A}</a:tableStyleId>
              </a:tblPr>
              <a:tblGrid>
                <a:gridCol w="2686760">
                  <a:extLst>
                    <a:ext uri="{9D8B030D-6E8A-4147-A177-3AD203B41FA5}">
                      <a16:colId xmlns:a16="http://schemas.microsoft.com/office/drawing/2014/main" val="1935277100"/>
                    </a:ext>
                  </a:extLst>
                </a:gridCol>
                <a:gridCol w="5954796">
                  <a:extLst>
                    <a:ext uri="{9D8B030D-6E8A-4147-A177-3AD203B41FA5}">
                      <a16:colId xmlns:a16="http://schemas.microsoft.com/office/drawing/2014/main" val="941902896"/>
                    </a:ext>
                  </a:extLst>
                </a:gridCol>
              </a:tblGrid>
              <a:tr h="569393">
                <a:tc>
                  <a:txBody>
                    <a:bodyPr/>
                    <a:lstStyle/>
                    <a:p>
                      <a:r>
                        <a:rPr lang="de-CH" sz="1400" b="1" dirty="0" err="1"/>
                        <a:t>Kurstyp</a:t>
                      </a:r>
                      <a:endParaRPr lang="de-CH" sz="1400" b="1" dirty="0"/>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Online-Kurs</a:t>
                      </a:r>
                      <a:r>
                        <a:rPr lang="de-CH" sz="1400" baseline="0" dirty="0"/>
                        <a:t> im eigenen Lerntempo </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659957520"/>
                  </a:ext>
                </a:extLst>
              </a:tr>
              <a:tr h="569393">
                <a:tc>
                  <a:txBody>
                    <a:bodyPr/>
                    <a:lstStyle/>
                    <a:p>
                      <a:r>
                        <a:rPr lang="de-CH" sz="1400" b="1" dirty="0"/>
                        <a:t>Lernzeit</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16</a:t>
                      </a:r>
                      <a:r>
                        <a:rPr lang="de-CH" sz="1400" baseline="0" dirty="0"/>
                        <a:t> Module à 30 – 60 Minuten</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370098944"/>
                  </a:ext>
                </a:extLst>
              </a:tr>
              <a:tr h="598983">
                <a:tc>
                  <a:txBody>
                    <a:bodyPr/>
                    <a:lstStyle/>
                    <a:p>
                      <a:r>
                        <a:rPr lang="de-CH" sz="1400" b="1" dirty="0"/>
                        <a:t>Kreditpunkt</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1</a:t>
                      </a:r>
                      <a:r>
                        <a:rPr lang="de-CH" sz="1400" baseline="0" dirty="0"/>
                        <a:t> Kreditpunkt für Bachelor-Studierende nach erfolgreich abgeschlossener Leistungsüberprüfung (nicht anrechenbar in Human- und Zahnmedizin)</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219957556"/>
                  </a:ext>
                </a:extLst>
              </a:tr>
              <a:tr h="598983">
                <a:tc>
                  <a:txBody>
                    <a:bodyPr/>
                    <a:lstStyle/>
                    <a:p>
                      <a:r>
                        <a:rPr lang="de-CH" sz="1400" b="1" dirty="0"/>
                        <a:t>Leistungsüberprüfung</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Digitale</a:t>
                      </a:r>
                      <a:r>
                        <a:rPr lang="de-CH" sz="1400" baseline="0" dirty="0"/>
                        <a:t> Abschlussprüfung mit dem eigenen Rechner auf dem Campus (Prüfungsdauer 30min)</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599980876"/>
                  </a:ext>
                </a:extLst>
              </a:tr>
              <a:tr h="569393">
                <a:tc>
                  <a:txBody>
                    <a:bodyPr/>
                    <a:lstStyle/>
                    <a:p>
                      <a:r>
                        <a:rPr lang="de-CH" sz="1400" b="1" dirty="0"/>
                        <a:t>Skala</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pass / fail</a:t>
                      </a:r>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7789024"/>
                  </a:ext>
                </a:extLst>
              </a:tr>
            </a:tbl>
          </a:graphicData>
        </a:graphic>
      </p:graphicFrame>
      <p:sp>
        <p:nvSpPr>
          <p:cNvPr id="3" name="Textfeld 2">
            <a:extLst>
              <a:ext uri="{FF2B5EF4-FFF2-40B4-BE49-F238E27FC236}">
                <a16:creationId xmlns:a16="http://schemas.microsoft.com/office/drawing/2014/main" id="{409F2B66-1F4B-D415-0137-9A1DE212BDC9}"/>
              </a:ext>
            </a:extLst>
          </p:cNvPr>
          <p:cNvSpPr txBox="1"/>
          <p:nvPr/>
        </p:nvSpPr>
        <p:spPr>
          <a:xfrm>
            <a:off x="3260558" y="5775158"/>
            <a:ext cx="0" cy="0"/>
          </a:xfrm>
          <a:prstGeom prst="rect">
            <a:avLst/>
          </a:prstGeom>
          <a:noFill/>
        </p:spPr>
        <p:txBody>
          <a:bodyPr wrap="none" lIns="0" tIns="0" rIns="0" bIns="0" rtlCol="0">
            <a:noAutofit/>
          </a:bodyPr>
          <a:lstStyle/>
          <a:p>
            <a:pPr>
              <a:lnSpc>
                <a:spcPts val="2200"/>
              </a:lnSpc>
            </a:pPr>
            <a:r>
              <a:rPr lang="de-DE" dirty="0"/>
              <a:t>http://</a:t>
            </a:r>
            <a:r>
              <a:rPr lang="de-DE" dirty="0" err="1"/>
              <a:t>www.unibas.ch</a:t>
            </a:r>
            <a:r>
              <a:rPr lang="de-DE" dirty="0"/>
              <a:t>/upgrade-</a:t>
            </a:r>
            <a:r>
              <a:rPr lang="de-DE" dirty="0" err="1"/>
              <a:t>your</a:t>
            </a:r>
            <a:r>
              <a:rPr lang="de-DE" dirty="0"/>
              <a:t>-digital-</a:t>
            </a:r>
            <a:r>
              <a:rPr lang="de-DE" dirty="0" err="1"/>
              <a:t>skills</a:t>
            </a:r>
            <a:endParaRPr lang="de-DE" dirty="0"/>
          </a:p>
        </p:txBody>
      </p:sp>
      <p:pic>
        <p:nvPicPr>
          <p:cNvPr id="4" name="Grafik 3">
            <a:extLst>
              <a:ext uri="{FF2B5EF4-FFF2-40B4-BE49-F238E27FC236}">
                <a16:creationId xmlns:a16="http://schemas.microsoft.com/office/drawing/2014/main" id="{7B785480-2073-9C65-7D44-276FD9702B5A}"/>
              </a:ext>
            </a:extLst>
          </p:cNvPr>
          <p:cNvPicPr>
            <a:picLocks noChangeAspect="1"/>
          </p:cNvPicPr>
          <p:nvPr/>
        </p:nvPicPr>
        <p:blipFill>
          <a:blip r:embed="rId3"/>
          <a:stretch>
            <a:fillRect/>
          </a:stretch>
        </p:blipFill>
        <p:spPr>
          <a:xfrm>
            <a:off x="2658368" y="5661248"/>
            <a:ext cx="401464" cy="401464"/>
          </a:xfrm>
          <a:prstGeom prst="rect">
            <a:avLst/>
          </a:prstGeom>
        </p:spPr>
      </p:pic>
    </p:spTree>
    <p:extLst>
      <p:ext uri="{BB962C8B-B14F-4D97-AF65-F5344CB8AC3E}">
        <p14:creationId xmlns:p14="http://schemas.microsoft.com/office/powerpoint/2010/main" val="3158487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12BA14B-31C7-7417-13E3-F591D45191C1}"/>
              </a:ext>
            </a:extLst>
          </p:cNvPr>
          <p:cNvSpPr>
            <a:spLocks noGrp="1"/>
          </p:cNvSpPr>
          <p:nvPr>
            <p:ph idx="1"/>
          </p:nvPr>
        </p:nvSpPr>
        <p:spPr>
          <a:xfrm>
            <a:off x="341312" y="1023683"/>
            <a:ext cx="8461375" cy="5400675"/>
          </a:xfrm>
        </p:spPr>
        <p:txBody>
          <a:bodyPr>
            <a:noAutofit/>
          </a:bodyPr>
          <a:lstStyle/>
          <a:p>
            <a:pPr marL="46038" indent="0">
              <a:lnSpc>
                <a:spcPct val="120000"/>
              </a:lnSpc>
              <a:defRPr/>
            </a:pPr>
            <a:r>
              <a:rPr lang="de-CH" dirty="0"/>
              <a:t>This </a:t>
            </a:r>
            <a:r>
              <a:rPr lang="de-CH" dirty="0" err="1"/>
              <a:t>course</a:t>
            </a:r>
            <a:r>
              <a:rPr lang="de-CH" dirty="0"/>
              <a:t> </a:t>
            </a:r>
            <a:r>
              <a:rPr lang="de-CH" dirty="0" err="1"/>
              <a:t>acquaints</a:t>
            </a:r>
            <a:r>
              <a:rPr lang="de-CH" dirty="0"/>
              <a:t> </a:t>
            </a:r>
            <a:r>
              <a:rPr lang="de-CH" dirty="0" err="1"/>
              <a:t>you</a:t>
            </a:r>
            <a:r>
              <a:rPr lang="de-CH" dirty="0"/>
              <a:t> </a:t>
            </a:r>
            <a:r>
              <a:rPr lang="de-CH" dirty="0" err="1"/>
              <a:t>with</a:t>
            </a:r>
            <a:r>
              <a:rPr lang="de-CH" dirty="0"/>
              <a:t> </a:t>
            </a:r>
            <a:r>
              <a:rPr lang="de-CH" dirty="0" err="1"/>
              <a:t>reading</a:t>
            </a:r>
            <a:r>
              <a:rPr lang="de-CH" dirty="0"/>
              <a:t> </a:t>
            </a:r>
            <a:r>
              <a:rPr lang="de-CH" dirty="0" err="1"/>
              <a:t>techniques</a:t>
            </a:r>
            <a:r>
              <a:rPr lang="de-CH" dirty="0"/>
              <a:t> </a:t>
            </a:r>
            <a:r>
              <a:rPr lang="de-CH" dirty="0" err="1"/>
              <a:t>and</a:t>
            </a:r>
            <a:r>
              <a:rPr lang="de-CH" dirty="0"/>
              <a:t> </a:t>
            </a:r>
            <a:r>
              <a:rPr lang="de-CH" dirty="0" err="1"/>
              <a:t>the</a:t>
            </a:r>
            <a:r>
              <a:rPr lang="de-CH" dirty="0"/>
              <a:t> </a:t>
            </a:r>
            <a:r>
              <a:rPr lang="de-CH" dirty="0" err="1"/>
              <a:t>language</a:t>
            </a:r>
            <a:r>
              <a:rPr lang="de-CH" dirty="0"/>
              <a:t> </a:t>
            </a:r>
            <a:r>
              <a:rPr lang="de-CH" dirty="0" err="1"/>
              <a:t>of</a:t>
            </a:r>
            <a:r>
              <a:rPr lang="de-CH" dirty="0"/>
              <a:t> </a:t>
            </a:r>
            <a:r>
              <a:rPr lang="de-CH" dirty="0" err="1"/>
              <a:t>written</a:t>
            </a:r>
            <a:r>
              <a:rPr lang="de-CH" dirty="0"/>
              <a:t> English (</a:t>
            </a:r>
            <a:r>
              <a:rPr lang="de-CH" dirty="0" err="1"/>
              <a:t>special</a:t>
            </a:r>
            <a:r>
              <a:rPr lang="de-CH" dirty="0"/>
              <a:t> </a:t>
            </a:r>
            <a:r>
              <a:rPr lang="de-CH" dirty="0" err="1"/>
              <a:t>terminology</a:t>
            </a:r>
            <a:r>
              <a:rPr lang="de-CH" dirty="0"/>
              <a:t> </a:t>
            </a:r>
            <a:r>
              <a:rPr lang="de-CH" dirty="0" err="1"/>
              <a:t>and</a:t>
            </a:r>
            <a:r>
              <a:rPr lang="de-CH" dirty="0"/>
              <a:t> </a:t>
            </a:r>
            <a:r>
              <a:rPr lang="de-CH" dirty="0" err="1"/>
              <a:t>common</a:t>
            </a:r>
            <a:r>
              <a:rPr lang="de-CH" dirty="0"/>
              <a:t> </a:t>
            </a:r>
            <a:r>
              <a:rPr lang="de-CH" dirty="0" err="1"/>
              <a:t>phrases</a:t>
            </a:r>
            <a:r>
              <a:rPr lang="de-CH" dirty="0"/>
              <a:t>) </a:t>
            </a:r>
            <a:r>
              <a:rPr lang="de-CH" dirty="0" err="1"/>
              <a:t>to</a:t>
            </a:r>
            <a:r>
              <a:rPr lang="de-CH" dirty="0"/>
              <a:t> </a:t>
            </a:r>
            <a:r>
              <a:rPr lang="de-CH" dirty="0" err="1"/>
              <a:t>enhance</a:t>
            </a:r>
            <a:r>
              <a:rPr lang="de-CH" dirty="0"/>
              <a:t> </a:t>
            </a:r>
            <a:r>
              <a:rPr lang="de-CH" dirty="0" err="1"/>
              <a:t>your</a:t>
            </a:r>
            <a:r>
              <a:rPr lang="de-CH" dirty="0"/>
              <a:t> </a:t>
            </a:r>
            <a:r>
              <a:rPr lang="de-CH" dirty="0" err="1"/>
              <a:t>understanding</a:t>
            </a:r>
            <a:r>
              <a:rPr lang="de-CH" dirty="0"/>
              <a:t> </a:t>
            </a:r>
            <a:r>
              <a:rPr lang="de-CH" dirty="0" err="1"/>
              <a:t>of</a:t>
            </a:r>
            <a:r>
              <a:rPr lang="de-CH" dirty="0"/>
              <a:t> </a:t>
            </a:r>
            <a:r>
              <a:rPr lang="de-CH" dirty="0" err="1"/>
              <a:t>complex</a:t>
            </a:r>
            <a:r>
              <a:rPr lang="de-CH" dirty="0"/>
              <a:t> </a:t>
            </a:r>
            <a:r>
              <a:rPr lang="de-CH" dirty="0" err="1"/>
              <a:t>academic</a:t>
            </a:r>
            <a:r>
              <a:rPr lang="de-CH" dirty="0"/>
              <a:t> </a:t>
            </a:r>
            <a:r>
              <a:rPr lang="de-CH" dirty="0" err="1"/>
              <a:t>publications</a:t>
            </a:r>
            <a:r>
              <a:rPr lang="de-CH" dirty="0"/>
              <a:t> on a </a:t>
            </a:r>
            <a:r>
              <a:rPr lang="de-CH" dirty="0" err="1"/>
              <a:t>range</a:t>
            </a:r>
            <a:r>
              <a:rPr lang="de-CH" dirty="0"/>
              <a:t> </a:t>
            </a:r>
            <a:r>
              <a:rPr lang="de-CH" dirty="0" err="1"/>
              <a:t>of</a:t>
            </a:r>
            <a:r>
              <a:rPr lang="de-CH" dirty="0"/>
              <a:t> </a:t>
            </a:r>
            <a:r>
              <a:rPr lang="de-CH" dirty="0" err="1"/>
              <a:t>psychology</a:t>
            </a:r>
            <a:r>
              <a:rPr lang="de-CH" dirty="0"/>
              <a:t> </a:t>
            </a:r>
            <a:r>
              <a:rPr lang="de-CH" dirty="0" err="1"/>
              <a:t>topics</a:t>
            </a:r>
            <a:r>
              <a:rPr lang="de-CH" dirty="0"/>
              <a:t>. Listening </a:t>
            </a:r>
            <a:r>
              <a:rPr lang="de-CH" dirty="0" err="1"/>
              <a:t>exercises</a:t>
            </a:r>
            <a:r>
              <a:rPr lang="de-CH" dirty="0"/>
              <a:t> </a:t>
            </a:r>
            <a:r>
              <a:rPr lang="de-CH" dirty="0" err="1"/>
              <a:t>familiarize</a:t>
            </a:r>
            <a:r>
              <a:rPr lang="de-CH" dirty="0"/>
              <a:t> </a:t>
            </a:r>
            <a:r>
              <a:rPr lang="de-CH" dirty="0" err="1"/>
              <a:t>you</a:t>
            </a:r>
            <a:r>
              <a:rPr lang="de-CH" dirty="0"/>
              <a:t> </a:t>
            </a:r>
            <a:r>
              <a:rPr lang="de-CH" dirty="0" err="1"/>
              <a:t>with</a:t>
            </a:r>
            <a:r>
              <a:rPr lang="de-CH" dirty="0"/>
              <a:t> </a:t>
            </a:r>
            <a:r>
              <a:rPr lang="de-CH" dirty="0" err="1"/>
              <a:t>various</a:t>
            </a:r>
            <a:r>
              <a:rPr lang="de-CH" dirty="0"/>
              <a:t> </a:t>
            </a:r>
            <a:r>
              <a:rPr lang="de-CH" dirty="0" err="1"/>
              <a:t>presentation</a:t>
            </a:r>
            <a:r>
              <a:rPr lang="de-CH" dirty="0"/>
              <a:t> </a:t>
            </a:r>
            <a:r>
              <a:rPr lang="de-CH" dirty="0" err="1"/>
              <a:t>styles</a:t>
            </a:r>
            <a:r>
              <a:rPr lang="de-CH" dirty="0"/>
              <a:t> </a:t>
            </a:r>
            <a:r>
              <a:rPr lang="de-CH" dirty="0" err="1"/>
              <a:t>and</a:t>
            </a:r>
            <a:r>
              <a:rPr lang="de-CH" dirty="0"/>
              <a:t> </a:t>
            </a:r>
            <a:r>
              <a:rPr lang="de-CH" dirty="0" err="1"/>
              <a:t>accents</a:t>
            </a:r>
            <a:r>
              <a:rPr lang="de-CH" dirty="0"/>
              <a:t> </a:t>
            </a:r>
            <a:r>
              <a:rPr lang="de-CH" dirty="0" err="1"/>
              <a:t>to</a:t>
            </a:r>
            <a:r>
              <a:rPr lang="de-CH" dirty="0"/>
              <a:t> </a:t>
            </a:r>
            <a:r>
              <a:rPr lang="de-CH" dirty="0" err="1"/>
              <a:t>develop</a:t>
            </a:r>
            <a:r>
              <a:rPr lang="de-CH" dirty="0"/>
              <a:t> </a:t>
            </a:r>
            <a:r>
              <a:rPr lang="de-CH" dirty="0" err="1"/>
              <a:t>your</a:t>
            </a:r>
            <a:r>
              <a:rPr lang="de-CH" dirty="0"/>
              <a:t> </a:t>
            </a:r>
            <a:r>
              <a:rPr lang="de-CH" dirty="0" err="1"/>
              <a:t>capacity</a:t>
            </a:r>
            <a:r>
              <a:rPr lang="de-CH" dirty="0"/>
              <a:t> </a:t>
            </a:r>
            <a:r>
              <a:rPr lang="de-CH" dirty="0" err="1"/>
              <a:t>to</a:t>
            </a:r>
            <a:r>
              <a:rPr lang="de-CH" dirty="0"/>
              <a:t> </a:t>
            </a:r>
            <a:r>
              <a:rPr lang="de-CH" dirty="0" err="1"/>
              <a:t>extract</a:t>
            </a:r>
            <a:r>
              <a:rPr lang="de-CH" dirty="0"/>
              <a:t> </a:t>
            </a:r>
            <a:r>
              <a:rPr lang="de-CH" dirty="0" err="1"/>
              <a:t>and</a:t>
            </a:r>
            <a:r>
              <a:rPr lang="de-CH" dirty="0"/>
              <a:t> </a:t>
            </a:r>
            <a:r>
              <a:rPr lang="de-CH" dirty="0" err="1"/>
              <a:t>understand</a:t>
            </a:r>
            <a:r>
              <a:rPr lang="de-CH" dirty="0"/>
              <a:t> </a:t>
            </a:r>
            <a:r>
              <a:rPr lang="de-CH" dirty="0" err="1"/>
              <a:t>crucial</a:t>
            </a:r>
            <a:r>
              <a:rPr lang="de-CH" dirty="0"/>
              <a:t> </a:t>
            </a:r>
            <a:r>
              <a:rPr lang="de-CH" dirty="0" err="1"/>
              <a:t>information</a:t>
            </a:r>
            <a:r>
              <a:rPr lang="de-CH" dirty="0"/>
              <a:t>. </a:t>
            </a:r>
            <a:r>
              <a:rPr lang="de-CH" dirty="0" err="1"/>
              <a:t>And</a:t>
            </a:r>
            <a:r>
              <a:rPr lang="de-CH" dirty="0"/>
              <a:t> </a:t>
            </a:r>
            <a:r>
              <a:rPr lang="de-CH" dirty="0" err="1"/>
              <a:t>you</a:t>
            </a:r>
            <a:r>
              <a:rPr lang="de-CH" dirty="0"/>
              <a:t> </a:t>
            </a:r>
            <a:r>
              <a:rPr lang="de-CH" dirty="0" err="1"/>
              <a:t>develop</a:t>
            </a:r>
            <a:r>
              <a:rPr lang="de-CH" dirty="0"/>
              <a:t> </a:t>
            </a:r>
            <a:r>
              <a:rPr lang="de-CH" dirty="0" err="1"/>
              <a:t>confidence</a:t>
            </a:r>
            <a:r>
              <a:rPr lang="de-CH" dirty="0"/>
              <a:t>, </a:t>
            </a:r>
            <a:r>
              <a:rPr lang="de-CH" dirty="0" err="1"/>
              <a:t>fluency</a:t>
            </a:r>
            <a:r>
              <a:rPr lang="de-CH" dirty="0"/>
              <a:t> </a:t>
            </a:r>
            <a:r>
              <a:rPr lang="de-CH" dirty="0" err="1"/>
              <a:t>and</a:t>
            </a:r>
            <a:r>
              <a:rPr lang="de-CH" dirty="0"/>
              <a:t> </a:t>
            </a:r>
            <a:r>
              <a:rPr lang="de-CH" dirty="0" err="1"/>
              <a:t>accuracy</a:t>
            </a:r>
            <a:r>
              <a:rPr lang="de-CH" dirty="0"/>
              <a:t> in </a:t>
            </a:r>
            <a:r>
              <a:rPr lang="de-CH" dirty="0" err="1"/>
              <a:t>discussing</a:t>
            </a:r>
            <a:r>
              <a:rPr lang="de-CH" dirty="0"/>
              <a:t>, </a:t>
            </a:r>
            <a:r>
              <a:rPr lang="de-CH" dirty="0" err="1"/>
              <a:t>presenting</a:t>
            </a:r>
            <a:r>
              <a:rPr lang="de-CH" dirty="0"/>
              <a:t> </a:t>
            </a:r>
            <a:r>
              <a:rPr lang="de-CH" dirty="0" err="1"/>
              <a:t>and</a:t>
            </a:r>
            <a:r>
              <a:rPr lang="de-CH" dirty="0"/>
              <a:t> </a:t>
            </a:r>
            <a:r>
              <a:rPr lang="de-CH" dirty="0" err="1"/>
              <a:t>writing</a:t>
            </a:r>
            <a:r>
              <a:rPr lang="de-CH" dirty="0"/>
              <a:t>. </a:t>
            </a:r>
            <a:endParaRPr lang="en-US" dirty="0">
              <a:cs typeface="Arial" panose="020B0604020202020204" pitchFamily="34" charset="0"/>
            </a:endParaRPr>
          </a:p>
          <a:p>
            <a:pPr marL="14288" indent="-14288">
              <a:defRPr/>
            </a:pPr>
            <a:br>
              <a:rPr lang="en-US" b="1" dirty="0">
                <a:cs typeface="Arial" panose="020B0604020202020204" pitchFamily="34" charset="0"/>
              </a:rPr>
            </a:br>
            <a:r>
              <a:rPr lang="en-US" b="1" dirty="0">
                <a:cs typeface="Arial" panose="020B0604020202020204" pitchFamily="34" charset="0"/>
              </a:rPr>
              <a:t>Course level: </a:t>
            </a:r>
            <a:r>
              <a:rPr lang="en-US" dirty="0">
                <a:cs typeface="Arial" panose="020B0604020202020204" pitchFamily="34" charset="0"/>
              </a:rPr>
              <a:t>C1 (1 ETCS/</a:t>
            </a:r>
            <a:r>
              <a:rPr lang="en-US" dirty="0" err="1">
                <a:cs typeface="Arial" panose="020B0604020202020204" pitchFamily="34" charset="0"/>
              </a:rPr>
              <a:t>ausserfakultärer</a:t>
            </a:r>
            <a:r>
              <a:rPr lang="en-US" dirty="0">
                <a:cs typeface="Arial" panose="020B0604020202020204" pitchFamily="34" charset="0"/>
              </a:rPr>
              <a:t> </a:t>
            </a:r>
            <a:r>
              <a:rPr lang="en-US" dirty="0" err="1">
                <a:cs typeface="Arial" panose="020B0604020202020204" pitchFamily="34" charset="0"/>
              </a:rPr>
              <a:t>Wahlbereich</a:t>
            </a:r>
            <a:r>
              <a:rPr lang="en-US" dirty="0">
                <a:cs typeface="Arial" panose="020B0604020202020204" pitchFamily="34" charset="0"/>
              </a:rPr>
              <a:t>)</a:t>
            </a:r>
          </a:p>
          <a:p>
            <a:pPr marL="0" indent="0">
              <a:defRPr/>
            </a:pPr>
            <a:r>
              <a:rPr lang="en-US" b="1" dirty="0">
                <a:cs typeface="Arial" panose="020B0604020202020204" pitchFamily="34" charset="0"/>
              </a:rPr>
              <a:t>Lecturer: </a:t>
            </a:r>
            <a:r>
              <a:rPr lang="en-US" dirty="0">
                <a:cs typeface="Arial" panose="020B0604020202020204" pitchFamily="34" charset="0"/>
              </a:rPr>
              <a:t>Dr. Sandra </a:t>
            </a:r>
            <a:r>
              <a:rPr lang="en-US" dirty="0" err="1">
                <a:cs typeface="Arial" panose="020B0604020202020204" pitchFamily="34" charset="0"/>
              </a:rPr>
              <a:t>Senti</a:t>
            </a:r>
            <a:r>
              <a:rPr lang="en-US" dirty="0">
                <a:cs typeface="Arial" panose="020B0604020202020204" pitchFamily="34" charset="0"/>
              </a:rPr>
              <a:t> (</a:t>
            </a:r>
            <a:r>
              <a:rPr lang="en-US" dirty="0" err="1">
                <a:cs typeface="Arial" panose="020B0604020202020204" pitchFamily="34" charset="0"/>
              </a:rPr>
              <a:t>sandra.senti@unibas.ch</a:t>
            </a:r>
            <a:r>
              <a:rPr lang="en-US" dirty="0">
                <a:cs typeface="Arial" panose="020B0604020202020204" pitchFamily="34" charset="0"/>
              </a:rPr>
              <a:t>)</a:t>
            </a:r>
          </a:p>
          <a:p>
            <a:pPr>
              <a:defRPr/>
            </a:pPr>
            <a:r>
              <a:rPr lang="en-US" b="1" dirty="0">
                <a:cs typeface="Arial" panose="020B0604020202020204" pitchFamily="34" charset="0"/>
              </a:rPr>
              <a:t>Time: </a:t>
            </a:r>
            <a:r>
              <a:rPr lang="en-US" dirty="0">
                <a:cs typeface="Arial" panose="020B0604020202020204" pitchFamily="34" charset="0"/>
              </a:rPr>
              <a:t>Friday, 9:00 – 12:30</a:t>
            </a:r>
          </a:p>
          <a:p>
            <a:pPr marL="14288" indent="-14288">
              <a:defRPr/>
            </a:pPr>
            <a:r>
              <a:rPr lang="en-US" b="1" dirty="0">
                <a:cs typeface="Arial" panose="020B0604020202020204" pitchFamily="34" charset="0"/>
              </a:rPr>
              <a:t>Dates: </a:t>
            </a:r>
            <a:r>
              <a:rPr lang="de-CH" dirty="0">
                <a:cs typeface="Arial" panose="020B0604020202020204" pitchFamily="34" charset="0"/>
              </a:rPr>
              <a:t>23.10.2026, 06.11.2026, 20.11.2026 (12 </a:t>
            </a:r>
            <a:r>
              <a:rPr lang="de-CH" dirty="0" err="1">
                <a:cs typeface="Arial" panose="020B0604020202020204" pitchFamily="34" charset="0"/>
              </a:rPr>
              <a:t>Lessons</a:t>
            </a:r>
            <a:r>
              <a:rPr lang="de-CH" dirty="0">
                <a:cs typeface="Arial" panose="020B0604020202020204" pitchFamily="34" charset="0"/>
              </a:rPr>
              <a:t>)</a:t>
            </a:r>
            <a:br>
              <a:rPr lang="en-US" dirty="0">
                <a:cs typeface="Arial" panose="020B0604020202020204" pitchFamily="34" charset="0"/>
              </a:rPr>
            </a:br>
            <a:r>
              <a:rPr lang="de-CH" b="1" dirty="0"/>
              <a:t>Registration </a:t>
            </a:r>
            <a:r>
              <a:rPr lang="de-CH" b="1" dirty="0" err="1"/>
              <a:t>deadline</a:t>
            </a:r>
            <a:r>
              <a:rPr lang="de-CH" b="1" dirty="0"/>
              <a:t>: </a:t>
            </a:r>
            <a:r>
              <a:rPr lang="de-CH" dirty="0"/>
              <a:t>20.09.2026 </a:t>
            </a:r>
          </a:p>
          <a:p>
            <a:pPr marL="14288" indent="-14288">
              <a:defRPr/>
            </a:pPr>
            <a:endParaRPr lang="de-CH" dirty="0"/>
          </a:p>
          <a:p>
            <a:pPr marL="14288" indent="-14288">
              <a:defRPr/>
            </a:pPr>
            <a:r>
              <a:rPr lang="de-CH" dirty="0"/>
              <a:t>Course </a:t>
            </a:r>
            <a:r>
              <a:rPr lang="de-CH" dirty="0" err="1"/>
              <a:t>fee</a:t>
            </a:r>
            <a:r>
              <a:rPr lang="de-CH" dirty="0"/>
              <a:t> </a:t>
            </a:r>
            <a:r>
              <a:rPr lang="de-CH" dirty="0" err="1"/>
              <a:t>for</a:t>
            </a:r>
            <a:r>
              <a:rPr lang="de-CH" dirty="0"/>
              <a:t> </a:t>
            </a:r>
            <a:r>
              <a:rPr lang="de-CH" dirty="0" err="1"/>
              <a:t>students</a:t>
            </a:r>
            <a:r>
              <a:rPr lang="de-CH" dirty="0"/>
              <a:t>: 171 CHF</a:t>
            </a:r>
            <a:br>
              <a:rPr lang="de-CH" dirty="0">
                <a:highlight>
                  <a:srgbClr val="FFFF00"/>
                </a:highlight>
              </a:rPr>
            </a:br>
            <a:endParaRPr lang="en-US" dirty="0">
              <a:highlight>
                <a:srgbClr val="FFFF00"/>
              </a:highlight>
              <a:cs typeface="Arial" panose="020B0604020202020204" pitchFamily="34" charset="0"/>
            </a:endParaRPr>
          </a:p>
        </p:txBody>
      </p:sp>
      <p:sp>
        <p:nvSpPr>
          <p:cNvPr id="46082" name="Foliennummernplatzhalter 3">
            <a:extLst>
              <a:ext uri="{FF2B5EF4-FFF2-40B4-BE49-F238E27FC236}">
                <a16:creationId xmlns:a16="http://schemas.microsoft.com/office/drawing/2014/main" id="{2BA9A52B-FAB7-94BB-F53B-F5F69ABCB2B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52C8F93-9D76-A34E-9BCD-E52198A6797C}" type="slidenum">
              <a:rPr lang="de-DE" altLang="de-DE" smtClean="0"/>
              <a:pPr/>
              <a:t>31</a:t>
            </a:fld>
            <a:endParaRPr lang="de-DE" altLang="de-DE"/>
          </a:p>
        </p:txBody>
      </p:sp>
      <p:sp>
        <p:nvSpPr>
          <p:cNvPr id="46083" name="Titel 4">
            <a:extLst>
              <a:ext uri="{FF2B5EF4-FFF2-40B4-BE49-F238E27FC236}">
                <a16:creationId xmlns:a16="http://schemas.microsoft.com/office/drawing/2014/main" id="{6D4D16C3-DC11-1F12-6890-000A5C62B32B}"/>
              </a:ext>
            </a:extLst>
          </p:cNvPr>
          <p:cNvSpPr>
            <a:spLocks noGrp="1"/>
          </p:cNvSpPr>
          <p:nvPr>
            <p:ph type="title"/>
          </p:nvPr>
        </p:nvSpPr>
        <p:spPr/>
        <p:txBody>
          <a:bodyPr/>
          <a:lstStyle/>
          <a:p>
            <a:r>
              <a:rPr lang="de-CH" altLang="de-DE" dirty="0">
                <a:ea typeface="ＭＳ Ｐゴシック" panose="020B0600070205080204" pitchFamily="34" charset="-128"/>
              </a:rPr>
              <a:t>English in Psychology for </a:t>
            </a:r>
            <a:r>
              <a:rPr lang="de-CH" altLang="de-DE" dirty="0" err="1">
                <a:ea typeface="ＭＳ Ｐゴシック" panose="020B0600070205080204" pitchFamily="34" charset="-128"/>
              </a:rPr>
              <a:t>Students</a:t>
            </a:r>
            <a:r>
              <a:rPr lang="de-CH" altLang="de-DE" dirty="0">
                <a:ea typeface="ＭＳ Ｐゴシック" panose="020B0600070205080204" pitchFamily="34" charset="-128"/>
              </a:rPr>
              <a:t> and </a:t>
            </a:r>
            <a:r>
              <a:rPr lang="de-CH" altLang="de-DE" dirty="0" err="1">
                <a:ea typeface="ＭＳ Ｐゴシック" panose="020B0600070205080204" pitchFamily="34" charset="-128"/>
              </a:rPr>
              <a:t>Practitioners</a:t>
            </a:r>
            <a:r>
              <a:rPr lang="de-CH" altLang="de-DE" dirty="0">
                <a:ea typeface="ＭＳ Ｐゴシック" panose="020B0600070205080204" pitchFamily="34" charset="-128"/>
              </a:rPr>
              <a:t>  </a:t>
            </a:r>
            <a:endParaRPr lang="de-CH" altLang="de-DE" sz="1800" b="0" dirty="0">
              <a:ea typeface="ＭＳ Ｐゴシック" panose="020B0600070205080204" pitchFamily="34" charset="-128"/>
            </a:endParaRPr>
          </a:p>
        </p:txBody>
      </p:sp>
      <p:sp>
        <p:nvSpPr>
          <p:cNvPr id="46084" name="Textfeld 2">
            <a:extLst>
              <a:ext uri="{FF2B5EF4-FFF2-40B4-BE49-F238E27FC236}">
                <a16:creationId xmlns:a16="http://schemas.microsoft.com/office/drawing/2014/main" id="{55BEFE22-A13A-82E5-ED5D-15A32D7EE26A}"/>
              </a:ext>
            </a:extLst>
          </p:cNvPr>
          <p:cNvSpPr txBox="1">
            <a:spLocks noChangeArrowheads="1"/>
          </p:cNvSpPr>
          <p:nvPr/>
        </p:nvSpPr>
        <p:spPr bwMode="auto">
          <a:xfrm>
            <a:off x="136525" y="51657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46085" name="Textfeld 6">
            <a:extLst>
              <a:ext uri="{FF2B5EF4-FFF2-40B4-BE49-F238E27FC236}">
                <a16:creationId xmlns:a16="http://schemas.microsoft.com/office/drawing/2014/main" id="{3685E302-D598-07F2-6BC3-66FC1130AAA9}"/>
              </a:ext>
            </a:extLst>
          </p:cNvPr>
          <p:cNvSpPr txBox="1">
            <a:spLocks noChangeArrowheads="1"/>
          </p:cNvSpPr>
          <p:nvPr/>
        </p:nvSpPr>
        <p:spPr bwMode="auto">
          <a:xfrm>
            <a:off x="198438" y="9906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46086" name="Textfeld 7">
            <a:extLst>
              <a:ext uri="{FF2B5EF4-FFF2-40B4-BE49-F238E27FC236}">
                <a16:creationId xmlns:a16="http://schemas.microsoft.com/office/drawing/2014/main" id="{3314299F-CDCD-5A94-B6B9-8CB36C7CB577}"/>
              </a:ext>
            </a:extLst>
          </p:cNvPr>
          <p:cNvSpPr txBox="1">
            <a:spLocks noChangeArrowheads="1"/>
          </p:cNvSpPr>
          <p:nvPr/>
        </p:nvSpPr>
        <p:spPr bwMode="auto">
          <a:xfrm>
            <a:off x="152400" y="45878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46087" name="Textfeld 8">
            <a:extLst>
              <a:ext uri="{FF2B5EF4-FFF2-40B4-BE49-F238E27FC236}">
                <a16:creationId xmlns:a16="http://schemas.microsoft.com/office/drawing/2014/main" id="{12B4A683-F266-4DCA-2918-8D03B593ED99}"/>
              </a:ext>
            </a:extLst>
          </p:cNvPr>
          <p:cNvSpPr txBox="1">
            <a:spLocks noChangeArrowheads="1"/>
          </p:cNvSpPr>
          <p:nvPr/>
        </p:nvSpPr>
        <p:spPr bwMode="auto">
          <a:xfrm>
            <a:off x="212725" y="2444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Hinweis: VPN Download</a:t>
            </a:r>
            <a:endParaRPr lang="de-CH" dirty="0"/>
          </a:p>
        </p:txBody>
      </p:sp>
      <p:sp>
        <p:nvSpPr>
          <p:cNvPr id="3" name="Inhaltsplatzhalter 2"/>
          <p:cNvSpPr>
            <a:spLocks noGrp="1"/>
          </p:cNvSpPr>
          <p:nvPr>
            <p:ph idx="1"/>
          </p:nvPr>
        </p:nvSpPr>
        <p:spPr/>
        <p:txBody>
          <a:bodyPr/>
          <a:lstStyle/>
          <a:p>
            <a:pPr>
              <a:defRPr/>
            </a:pPr>
            <a:r>
              <a:rPr lang="de-DE" b="1" dirty="0"/>
              <a:t>Wozu dient der VPN Global </a:t>
            </a:r>
            <a:r>
              <a:rPr lang="de-DE" b="1" dirty="0" err="1"/>
              <a:t>Protect</a:t>
            </a:r>
            <a:r>
              <a:rPr lang="de-DE" b="1" dirty="0"/>
              <a:t>?</a:t>
            </a:r>
          </a:p>
          <a:p>
            <a:pPr>
              <a:defRPr/>
            </a:pPr>
            <a:endParaRPr lang="de-DE" b="1" dirty="0"/>
          </a:p>
          <a:p>
            <a:pPr marL="285750" indent="-285750">
              <a:buFont typeface="Symbol" pitchFamily="2" charset="2"/>
              <a:buChar char="-"/>
              <a:defRPr/>
            </a:pPr>
            <a:r>
              <a:rPr lang="de-DE" dirty="0"/>
              <a:t>Der VPN “Global </a:t>
            </a:r>
            <a:r>
              <a:rPr lang="de-DE" dirty="0" err="1"/>
              <a:t>Protect</a:t>
            </a:r>
            <a:r>
              <a:rPr lang="de-DE" dirty="0"/>
              <a:t>“ dient der Authentifizierung des einzelnen Nutzers in unserem Netzwerk und ermöglicht dem Nutzer gleichzeitig auch von zuhause aus den Zugriff auf universitäre Ressourcen</a:t>
            </a:r>
          </a:p>
          <a:p>
            <a:pPr>
              <a:defRPr/>
            </a:pPr>
            <a:endParaRPr lang="de-DE" dirty="0"/>
          </a:p>
          <a:p>
            <a:pPr marL="285750" indent="-285750">
              <a:buFont typeface="Symbol" pitchFamily="2" charset="2"/>
              <a:buChar char="-"/>
              <a:defRPr/>
            </a:pPr>
            <a:r>
              <a:rPr lang="de-DE" dirty="0"/>
              <a:t>Falls etwas Digitales an der Universität Basel nicht funktioniert, ist die erste Frage: </a:t>
            </a:r>
            <a:r>
              <a:rPr lang="de-DE" i="1" dirty="0"/>
              <a:t>VPN on</a:t>
            </a:r>
            <a:r>
              <a:rPr lang="de-DE" dirty="0"/>
              <a:t>? Das VPN wird durch eine </a:t>
            </a:r>
            <a:r>
              <a:rPr lang="de-DE" dirty="0">
                <a:hlinkClick r:id="rId2" tooltip="Opens internal link in current window"/>
              </a:rPr>
              <a:t>Software</a:t>
            </a:r>
            <a:r>
              <a:rPr lang="de-DE" dirty="0"/>
              <a:t> generiert, welche nach Download und Installation sowie Anmeldung mit Email und Passwort aktiviert wird</a:t>
            </a:r>
          </a:p>
          <a:p>
            <a:pPr lvl="1" indent="0">
              <a:buNone/>
              <a:defRPr/>
            </a:pPr>
            <a:endParaRPr lang="de-DE" dirty="0"/>
          </a:p>
          <a:p>
            <a:pPr lvl="1" indent="0">
              <a:buNone/>
              <a:defRPr/>
            </a:pPr>
            <a:r>
              <a:rPr lang="de-DE" dirty="0"/>
              <a:t>	</a:t>
            </a:r>
            <a:r>
              <a:rPr lang="de-DE" dirty="0">
                <a:hlinkClick r:id="rId2"/>
              </a:rPr>
              <a:t>www.mobile.unibas.ch</a:t>
            </a:r>
            <a:r>
              <a:rPr lang="de-DE" dirty="0"/>
              <a:t> (IT-Services der Universität Basel)</a:t>
            </a:r>
            <a:br>
              <a:rPr lang="de-DE" dirty="0"/>
            </a:br>
            <a:endParaRPr lang="de-DE" dirty="0">
              <a:ea typeface="ＭＳ Ｐゴシック" charset="-128"/>
            </a:endParaRPr>
          </a:p>
          <a:p>
            <a:pPr lvl="1" indent="0">
              <a:buNone/>
              <a:defRPr/>
            </a:pPr>
            <a:endParaRPr lang="de-DE"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32</a:t>
            </a:fld>
            <a:endParaRPr lang="de-CH" dirty="0"/>
          </a:p>
        </p:txBody>
      </p:sp>
      <p:sp>
        <p:nvSpPr>
          <p:cNvPr id="6" name="Datumsplatzhalter 3">
            <a:extLst>
              <a:ext uri="{FF2B5EF4-FFF2-40B4-BE49-F238E27FC236}">
                <a16:creationId xmlns:a16="http://schemas.microsoft.com/office/drawing/2014/main" id="{6F6C81DD-9B12-2F40-9797-8309A4789977}"/>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C618D40D-353B-0E4D-B8D3-08DD5BA0D10D}"/>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11" name="Grafik 10">
            <a:extLst>
              <a:ext uri="{FF2B5EF4-FFF2-40B4-BE49-F238E27FC236}">
                <a16:creationId xmlns:a16="http://schemas.microsoft.com/office/drawing/2014/main" id="{1BCCC14B-AE4B-CA4E-A873-59AF40A7CA28}"/>
              </a:ext>
            </a:extLst>
          </p:cNvPr>
          <p:cNvPicPr>
            <a:picLocks noChangeAspect="1"/>
          </p:cNvPicPr>
          <p:nvPr/>
        </p:nvPicPr>
        <p:blipFill>
          <a:blip r:embed="rId3"/>
          <a:stretch>
            <a:fillRect/>
          </a:stretch>
        </p:blipFill>
        <p:spPr>
          <a:xfrm>
            <a:off x="827584" y="4584552"/>
            <a:ext cx="356616" cy="356616"/>
          </a:xfrm>
          <a:prstGeom prst="rect">
            <a:avLst/>
          </a:prstGeom>
        </p:spPr>
      </p:pic>
      <p:pic>
        <p:nvPicPr>
          <p:cNvPr id="5" name="Picture 4">
            <a:extLst>
              <a:ext uri="{FF2B5EF4-FFF2-40B4-BE49-F238E27FC236}">
                <a16:creationId xmlns:a16="http://schemas.microsoft.com/office/drawing/2014/main" id="{ED820A7C-CDA6-A068-D6A8-B6CAA4514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795" y="1520826"/>
            <a:ext cx="642363" cy="499616"/>
          </a:xfrm>
          <a:prstGeom prst="rect">
            <a:avLst/>
          </a:prstGeom>
        </p:spPr>
      </p:pic>
    </p:spTree>
    <p:extLst>
      <p:ext uri="{BB962C8B-B14F-4D97-AF65-F5344CB8AC3E}">
        <p14:creationId xmlns:p14="http://schemas.microsoft.com/office/powerpoint/2010/main" val="1977667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Was müssen Sie tun?</a:t>
            </a:r>
            <a:endParaRPr lang="de-CH" dirty="0"/>
          </a:p>
        </p:txBody>
      </p:sp>
      <p:sp>
        <p:nvSpPr>
          <p:cNvPr id="3" name="Inhaltsplatzhalter 2"/>
          <p:cNvSpPr>
            <a:spLocks noGrp="1"/>
          </p:cNvSpPr>
          <p:nvPr>
            <p:ph idx="1"/>
          </p:nvPr>
        </p:nvSpPr>
        <p:spPr>
          <a:xfrm>
            <a:off x="432000" y="1304826"/>
            <a:ext cx="8280200" cy="4716462"/>
          </a:xfrm>
        </p:spPr>
        <p:txBody>
          <a:bodyPr/>
          <a:lstStyle/>
          <a:p>
            <a:pPr marL="285750" indent="-285750">
              <a:buFont typeface="Symbol" pitchFamily="2" charset="2"/>
              <a:buChar char="-"/>
              <a:defRPr/>
            </a:pPr>
            <a:r>
              <a:rPr lang="de-DE" altLang="de-DE" dirty="0">
                <a:ea typeface="ＭＳ Ｐゴシック" charset="-128"/>
              </a:rPr>
              <a:t>Entscheiden Sie sich, welche Veranstaltungen Sie besuchen möchten</a:t>
            </a:r>
          </a:p>
          <a:p>
            <a:pPr marL="285750" indent="-285750">
              <a:buFont typeface="Symbol" pitchFamily="2" charset="2"/>
              <a:buChar char="-"/>
              <a:defRPr/>
            </a:pPr>
            <a:r>
              <a:rPr lang="de-DE" altLang="de-DE" dirty="0">
                <a:ea typeface="ＭＳ Ｐゴシック" charset="-128"/>
              </a:rPr>
              <a:t>Belegen Sie diese Veranstaltungen bis Ende 4. Semesterwoche in den Online Services </a:t>
            </a:r>
          </a:p>
          <a:p>
            <a:pPr marL="285750" indent="-285750">
              <a:buFont typeface="Symbol" pitchFamily="2" charset="2"/>
              <a:buChar char="-"/>
              <a:defRPr/>
            </a:pPr>
            <a:r>
              <a:rPr lang="de-DE" altLang="de-DE" dirty="0">
                <a:ea typeface="ＭＳ Ｐゴシック" charset="-128"/>
              </a:rPr>
              <a:t>An der Fakultät für Psychologie sind Sie mit dem Belegen in den Online Services automatisch zur Leistungsüberprüfung angemeldet</a:t>
            </a:r>
            <a:br>
              <a:rPr lang="de-DE" altLang="de-DE" dirty="0">
                <a:ea typeface="ＭＳ Ｐゴシック" charset="-128"/>
              </a:rPr>
            </a:br>
            <a:r>
              <a:rPr lang="de-DE" altLang="de-DE" dirty="0">
                <a:ea typeface="ＭＳ Ｐゴシック" charset="-128"/>
              </a:rPr>
              <a:t>(An anderen Fakultäten bedarf es einer zusätzlichen Anmeldung. Bitte Vorlesungsverzeichnis beachten)</a:t>
            </a:r>
          </a:p>
          <a:p>
            <a:pPr marL="285750" indent="-285750">
              <a:buFont typeface="Symbol" pitchFamily="2" charset="2"/>
              <a:buChar char="-"/>
              <a:defRPr/>
            </a:pPr>
            <a:r>
              <a:rPr lang="de-DE" altLang="de-DE" dirty="0">
                <a:ea typeface="ＭＳ Ｐゴシック" charset="-128"/>
              </a:rPr>
              <a:t>Bei den Propädeutischen Veranstaltungen ist erst und </a:t>
            </a:r>
            <a:r>
              <a:rPr lang="de-DE" altLang="de-DE" dirty="0" err="1">
                <a:ea typeface="ＭＳ Ｐゴシック" charset="-128"/>
              </a:rPr>
              <a:t>ausschliesslich</a:t>
            </a:r>
            <a:r>
              <a:rPr lang="de-DE" altLang="de-DE" dirty="0">
                <a:ea typeface="ＭＳ Ｐゴシック" charset="-128"/>
              </a:rPr>
              <a:t> die Belegung im FS ausschlaggebend für die Anmeldung zu den Prüfungen</a:t>
            </a:r>
          </a:p>
          <a:p>
            <a:pPr>
              <a:defRPr/>
            </a:pPr>
            <a:br>
              <a:rPr lang="de-DE" altLang="de-DE" dirty="0">
                <a:ea typeface="ＭＳ Ｐゴシック" charset="-128"/>
              </a:rPr>
            </a:br>
            <a:endParaRPr lang="de-DE" altLang="de-DE" dirty="0">
              <a:ea typeface="ＭＳ Ｐゴシック" charset="-128"/>
            </a:endParaRPr>
          </a:p>
          <a:p>
            <a:pPr marL="285750" indent="-285750">
              <a:buFont typeface="Symbol" pitchFamily="2" charset="2"/>
              <a:buChar char="-"/>
              <a:defRPr/>
            </a:pPr>
            <a:r>
              <a:rPr lang="de-DE" altLang="de-DE" b="1" u="sng" dirty="0" err="1">
                <a:ea typeface="ＭＳ Ｐゴシック" charset="-128"/>
              </a:rPr>
              <a:t>M</a:t>
            </a:r>
            <a:r>
              <a:rPr lang="de-DE" altLang="de-DE" b="1" dirty="0" err="1">
                <a:ea typeface="ＭＳ Ｐゴシック" charset="-128"/>
                <a:hlinkClick r:id="rId2"/>
              </a:rPr>
              <a:t>uster.Muster@Stud.unibas.ch</a:t>
            </a:r>
            <a:r>
              <a:rPr lang="de-DE" altLang="de-DE" dirty="0">
                <a:ea typeface="ＭＳ Ｐゴシック" charset="-128"/>
              </a:rPr>
              <a:t> &amp; </a:t>
            </a:r>
            <a:r>
              <a:rPr lang="de-DE" altLang="de-DE" b="1" dirty="0">
                <a:ea typeface="ＭＳ Ｐゴシック" charset="-128"/>
              </a:rPr>
              <a:t>Homepage</a:t>
            </a:r>
            <a:r>
              <a:rPr lang="de-DE" altLang="de-DE" dirty="0">
                <a:ea typeface="ＭＳ Ｐゴシック" charset="-128"/>
              </a:rPr>
              <a:t> </a:t>
            </a:r>
            <a:r>
              <a:rPr lang="de-DE" altLang="de-DE" dirty="0" err="1">
                <a:ea typeface="ＭＳ Ｐゴシック" charset="-128"/>
              </a:rPr>
              <a:t>regelmässig</a:t>
            </a:r>
            <a:r>
              <a:rPr lang="de-DE" altLang="de-DE" dirty="0">
                <a:ea typeface="ＭＳ Ｐゴシック" charset="-128"/>
              </a:rPr>
              <a:t> kontrollieren</a:t>
            </a:r>
          </a:p>
          <a:p>
            <a:pPr marL="285750" indent="-285750">
              <a:buFont typeface="Symbol" pitchFamily="2" charset="2"/>
              <a:buChar char="-"/>
              <a:defRPr/>
            </a:pPr>
            <a:endParaRPr lang="de-DE" altLang="de-DE" dirty="0">
              <a:ea typeface="ＭＳ Ｐゴシック" charset="-128"/>
            </a:endParaRPr>
          </a:p>
          <a:p>
            <a:pPr marL="285750" indent="-285750">
              <a:buFont typeface="Symbol" pitchFamily="2" charset="2"/>
              <a:buChar char="-"/>
              <a:defRPr/>
            </a:pPr>
            <a:r>
              <a:rPr lang="de-DE" altLang="de-DE" dirty="0">
                <a:ea typeface="ＭＳ Ｐゴシック" charset="-128"/>
              </a:rPr>
              <a:t>End-of-Semester and </a:t>
            </a:r>
            <a:r>
              <a:rPr lang="de-DE" altLang="de-DE" dirty="0" err="1">
                <a:ea typeface="ＭＳ Ｐゴシック" charset="-128"/>
              </a:rPr>
              <a:t>Beginning</a:t>
            </a:r>
            <a:r>
              <a:rPr lang="de-DE" altLang="de-DE" dirty="0">
                <a:ea typeface="ＭＳ Ｐゴシック" charset="-128"/>
              </a:rPr>
              <a:t>-of-Semester E-Mail beachten</a:t>
            </a:r>
          </a:p>
          <a:p>
            <a:pPr marL="285750" indent="-285750">
              <a:buFont typeface="Symbol" pitchFamily="2" charset="2"/>
              <a:buChar char="-"/>
              <a:defRPr/>
            </a:pPr>
            <a:r>
              <a:rPr lang="de-DE" altLang="de-DE" dirty="0">
                <a:ea typeface="ＭＳ Ｐゴシック" charset="-128"/>
              </a:rPr>
              <a:t>Informationsveranstaltung für Drittsemestrige</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33</a:t>
            </a:fld>
            <a:endParaRPr lang="de-CH" dirty="0"/>
          </a:p>
        </p:txBody>
      </p:sp>
      <p:sp>
        <p:nvSpPr>
          <p:cNvPr id="6" name="Datumsplatzhalter 3">
            <a:extLst>
              <a:ext uri="{FF2B5EF4-FFF2-40B4-BE49-F238E27FC236}">
                <a16:creationId xmlns:a16="http://schemas.microsoft.com/office/drawing/2014/main" id="{E874B55E-9EB0-1842-8873-B4971E2EF7BD}"/>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E2BA042B-3845-6742-94BA-4AB4B29A7674}"/>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1960011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41077-3AC4-7753-EB92-DD8548DF4F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3DFB87-15E7-AE72-5924-637E1224FE68}"/>
              </a:ext>
            </a:extLst>
          </p:cNvPr>
          <p:cNvSpPr>
            <a:spLocks noGrp="1"/>
          </p:cNvSpPr>
          <p:nvPr>
            <p:ph type="title"/>
          </p:nvPr>
        </p:nvSpPr>
        <p:spPr/>
        <p:txBody>
          <a:bodyPr/>
          <a:lstStyle/>
          <a:p>
            <a:r>
              <a:rPr lang="de-CH" dirty="0"/>
              <a:t>Agenda</a:t>
            </a:r>
          </a:p>
        </p:txBody>
      </p:sp>
      <p:sp>
        <p:nvSpPr>
          <p:cNvPr id="8" name="Foliennummernplatzhalter 7">
            <a:extLst>
              <a:ext uri="{FF2B5EF4-FFF2-40B4-BE49-F238E27FC236}">
                <a16:creationId xmlns:a16="http://schemas.microsoft.com/office/drawing/2014/main" id="{53FF2001-EE0D-DCC9-9D6A-6311EE7A41D7}"/>
              </a:ext>
            </a:extLst>
          </p:cNvPr>
          <p:cNvSpPr>
            <a:spLocks noGrp="1"/>
          </p:cNvSpPr>
          <p:nvPr>
            <p:ph type="sldNum" sz="quarter" idx="12"/>
          </p:nvPr>
        </p:nvSpPr>
        <p:spPr/>
        <p:txBody>
          <a:bodyPr/>
          <a:lstStyle/>
          <a:p>
            <a:fld id="{B3811826-9277-4232-A2B5-17D05DFC7392}" type="slidenum">
              <a:rPr lang="de-CH" smtClean="0"/>
              <a:pPr/>
              <a:t>34</a:t>
            </a:fld>
            <a:endParaRPr lang="de-CH" dirty="0"/>
          </a:p>
        </p:txBody>
      </p:sp>
      <p:sp>
        <p:nvSpPr>
          <p:cNvPr id="9" name="Datumsplatzhalter 3">
            <a:extLst>
              <a:ext uri="{FF2B5EF4-FFF2-40B4-BE49-F238E27FC236}">
                <a16:creationId xmlns:a16="http://schemas.microsoft.com/office/drawing/2014/main" id="{C8A97CD0-2ED8-6E53-BB33-A4857CB68FB8}"/>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5059A11E-5B3A-FA3B-9E0B-A7AD0665A2B4}"/>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B4381611-D467-5CA2-F0F9-BCBBF8791EE2}"/>
              </a:ext>
            </a:extLst>
          </p:cNvPr>
          <p:cNvGraphicFramePr>
            <a:graphicFrameLocks noGrp="1"/>
          </p:cNvGraphicFramePr>
          <p:nvPr>
            <p:extLst>
              <p:ext uri="{D42A27DB-BD31-4B8C-83A1-F6EECF244321}">
                <p14:modId xmlns:p14="http://schemas.microsoft.com/office/powerpoint/2010/main" val="1050116624"/>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noFill/>
                  </a:tcPr>
                </a:tc>
                <a:tc>
                  <a:txBody>
                    <a:bodyPr/>
                    <a:lstStyle/>
                    <a:p>
                      <a:r>
                        <a:rPr lang="de-CH" dirty="0"/>
                        <a:t>Wo finde ich Unterstützung?</a:t>
                      </a:r>
                    </a:p>
                  </a:txBody>
                  <a:tcPr marL="144000" marR="144000" marT="90000" marB="90000">
                    <a:lnL w="12700" cmpd="sng">
                      <a:noFill/>
                    </a:lnL>
                    <a:lnR w="12700" cmpd="sng">
                      <a:noFill/>
                    </a:lnR>
                    <a:no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noFill/>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noFill/>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noFill/>
                  </a:tcPr>
                </a:tc>
                <a:tc>
                  <a:txBody>
                    <a:bodyPr/>
                    <a:lstStyle/>
                    <a:p>
                      <a:r>
                        <a:rPr lang="de-CH" dirty="0"/>
                        <a:t>Was ist im ersten Studienjahr zu beachten?</a:t>
                      </a:r>
                    </a:p>
                  </a:txBody>
                  <a:tcPr marL="144000" marR="144000" marT="90000" marB="90000">
                    <a:lnL w="12700" cmpd="sng">
                      <a:noFill/>
                    </a:lnL>
                    <a:lnR w="12700" cmpd="sng">
                      <a:noFill/>
                    </a:lnR>
                    <a:noFill/>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solidFill>
                      <a:schemeClr val="accent1"/>
                    </a:solidFill>
                  </a:tcPr>
                </a:tc>
                <a:tc>
                  <a:txBody>
                    <a:bodyPr/>
                    <a:lstStyle/>
                    <a:p>
                      <a:r>
                        <a:rPr lang="de-DE" dirty="0"/>
                        <a:t> Fachgruppe Psychologie</a:t>
                      </a:r>
                    </a:p>
                  </a:txBody>
                  <a:tcPr>
                    <a:lnL w="12700" cmpd="sng">
                      <a:noFill/>
                    </a:lnL>
                    <a:lnR w="12700" cmpd="sng">
                      <a:noFill/>
                    </a:lnR>
                    <a:solidFill>
                      <a:schemeClr val="accent1"/>
                    </a:solidFill>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710528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1016794"/>
            <a:ext cx="8982075" cy="2003112"/>
          </a:xfrm>
          <a:prstGeom prst="rect">
            <a:avLst/>
          </a:prstGeom>
        </p:spPr>
        <p:txBody>
          <a:bodyPr vert="horz" wrap="square" lIns="0" tIns="0" rIns="0" bIns="0" rtlCol="0">
            <a:spAutoFit/>
          </a:bodyPr>
          <a:lstStyle/>
          <a:p>
            <a:pPr>
              <a:lnSpc>
                <a:spcPct val="100000"/>
              </a:lnSpc>
            </a:pPr>
            <a:endParaRPr sz="2700">
              <a:latin typeface="Times New Roman"/>
              <a:cs typeface="Times New Roman"/>
            </a:endParaRPr>
          </a:p>
          <a:p>
            <a:pPr>
              <a:spcBef>
                <a:spcPts val="664"/>
              </a:spcBef>
            </a:pPr>
            <a:endParaRPr sz="2700">
              <a:latin typeface="Times New Roman"/>
              <a:cs typeface="Times New Roman"/>
            </a:endParaRPr>
          </a:p>
          <a:p>
            <a:pPr marL="628650"/>
            <a:r>
              <a:rPr sz="2700" b="1" dirty="0">
                <a:latin typeface="Georgia"/>
                <a:cs typeface="Georgia"/>
              </a:rPr>
              <a:t>Fachgruppe</a:t>
            </a:r>
            <a:r>
              <a:rPr sz="2700" b="1" spc="-143" dirty="0">
                <a:latin typeface="Georgia"/>
                <a:cs typeface="Georgia"/>
              </a:rPr>
              <a:t> </a:t>
            </a:r>
            <a:r>
              <a:rPr sz="2700" b="1" spc="-8" dirty="0">
                <a:latin typeface="Georgia"/>
                <a:cs typeface="Georgia"/>
              </a:rPr>
              <a:t>Psychologie</a:t>
            </a:r>
            <a:endParaRPr sz="2700">
              <a:latin typeface="Georgia"/>
              <a:cs typeface="Georgia"/>
            </a:endParaRPr>
          </a:p>
          <a:p>
            <a:pPr>
              <a:spcBef>
                <a:spcPts val="679"/>
              </a:spcBef>
            </a:pPr>
            <a:endParaRPr sz="2700">
              <a:latin typeface="Georgia"/>
              <a:cs typeface="Georgia"/>
            </a:endParaRPr>
          </a:p>
          <a:p>
            <a:pPr marL="628650"/>
            <a:r>
              <a:rPr sz="1050" dirty="0">
                <a:latin typeface="Arial"/>
                <a:cs typeface="Arial"/>
              </a:rPr>
              <a:t>Arushan</a:t>
            </a:r>
            <a:r>
              <a:rPr sz="1050" spc="-34" dirty="0">
                <a:latin typeface="Arial"/>
                <a:cs typeface="Arial"/>
              </a:rPr>
              <a:t> </a:t>
            </a:r>
            <a:r>
              <a:rPr sz="1050" dirty="0">
                <a:latin typeface="Arial"/>
                <a:cs typeface="Arial"/>
              </a:rPr>
              <a:t>Yoganathar,</a:t>
            </a:r>
            <a:r>
              <a:rPr sz="1050" spc="-45" dirty="0">
                <a:latin typeface="Arial"/>
                <a:cs typeface="Arial"/>
              </a:rPr>
              <a:t> </a:t>
            </a:r>
            <a:r>
              <a:rPr sz="1050" dirty="0">
                <a:latin typeface="Arial"/>
                <a:cs typeface="Arial"/>
              </a:rPr>
              <a:t>August</a:t>
            </a:r>
            <a:r>
              <a:rPr sz="1050" spc="-26" dirty="0">
                <a:latin typeface="Arial"/>
                <a:cs typeface="Arial"/>
              </a:rPr>
              <a:t> </a:t>
            </a:r>
            <a:r>
              <a:rPr sz="1050" spc="-15" dirty="0">
                <a:latin typeface="Arial"/>
                <a:cs typeface="Arial"/>
              </a:rPr>
              <a:t>2026</a:t>
            </a:r>
            <a:endParaRPr sz="1050">
              <a:latin typeface="Arial"/>
              <a:cs typeface="Arial"/>
            </a:endParaRPr>
          </a:p>
        </p:txBody>
      </p:sp>
      <p:pic>
        <p:nvPicPr>
          <p:cNvPr id="3" name="object 3"/>
          <p:cNvPicPr/>
          <p:nvPr/>
        </p:nvPicPr>
        <p:blipFill>
          <a:blip r:embed="rId3" cstate="print"/>
          <a:stretch>
            <a:fillRect/>
          </a:stretch>
        </p:blipFill>
        <p:spPr>
          <a:xfrm>
            <a:off x="5695093" y="3296269"/>
            <a:ext cx="3286982" cy="2525096"/>
          </a:xfrm>
          <a:prstGeom prst="rect">
            <a:avLst/>
          </a:prstGeom>
        </p:spPr>
      </p:pic>
      <p:pic>
        <p:nvPicPr>
          <p:cNvPr id="4" name="object 4"/>
          <p:cNvPicPr/>
          <p:nvPr/>
        </p:nvPicPr>
        <p:blipFill>
          <a:blip r:embed="rId4" cstate="print"/>
          <a:stretch>
            <a:fillRect/>
          </a:stretch>
        </p:blipFill>
        <p:spPr>
          <a:xfrm>
            <a:off x="161925" y="3296364"/>
            <a:ext cx="5331905" cy="2525173"/>
          </a:xfrm>
          <a:prstGeom prst="rect">
            <a:avLst/>
          </a:prstGeom>
        </p:spPr>
      </p:pic>
      <p:pic>
        <p:nvPicPr>
          <p:cNvPr id="5" name="object 5" descr="Ein Bild, das Kunst, Grafiken, Kreativität, Darstellung enthält.  Automatisch generierte Beschreibung"/>
          <p:cNvPicPr/>
          <p:nvPr/>
        </p:nvPicPr>
        <p:blipFill>
          <a:blip r:embed="rId5" cstate="print"/>
          <a:stretch>
            <a:fillRect/>
          </a:stretch>
        </p:blipFill>
        <p:spPr>
          <a:xfrm>
            <a:off x="7248715" y="1285493"/>
            <a:ext cx="1511141" cy="154676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581084"/>
            <a:ext cx="6074569" cy="3419951"/>
            <a:chOff x="0" y="2298445"/>
            <a:chExt cx="8099425" cy="4559935"/>
          </a:xfrm>
        </p:grpSpPr>
        <p:pic>
          <p:nvPicPr>
            <p:cNvPr id="3" name="object 3"/>
            <p:cNvPicPr/>
            <p:nvPr/>
          </p:nvPicPr>
          <p:blipFill>
            <a:blip r:embed="rId2" cstate="print"/>
            <a:stretch>
              <a:fillRect/>
            </a:stretch>
          </p:blipFill>
          <p:spPr>
            <a:xfrm>
              <a:off x="3590416" y="2298445"/>
              <a:ext cx="4508500" cy="2536062"/>
            </a:xfrm>
            <a:prstGeom prst="rect">
              <a:avLst/>
            </a:prstGeom>
          </p:spPr>
        </p:pic>
        <p:pic>
          <p:nvPicPr>
            <p:cNvPr id="4" name="object 4" descr="Ein Bild, das Kleidung, draußen, Schuhwerk, Jeans enthält.  Automatisch generierte Beschreibung"/>
            <p:cNvPicPr/>
            <p:nvPr/>
          </p:nvPicPr>
          <p:blipFill>
            <a:blip r:embed="rId3" cstate="print"/>
            <a:stretch>
              <a:fillRect/>
            </a:stretch>
          </p:blipFill>
          <p:spPr>
            <a:xfrm>
              <a:off x="0" y="3498595"/>
              <a:ext cx="4067683" cy="3359401"/>
            </a:xfrm>
            <a:prstGeom prst="rect">
              <a:avLst/>
            </a:prstGeom>
          </p:spPr>
        </p:pic>
      </p:grpSp>
      <p:pic>
        <p:nvPicPr>
          <p:cNvPr id="5" name="object 5" descr="Ein Bild, das Kleidung, Person, Schuhwerk, Mann enthält.  Automatisch generierte Beschreibung"/>
          <p:cNvPicPr/>
          <p:nvPr/>
        </p:nvPicPr>
        <p:blipFill>
          <a:blip r:embed="rId4" cstate="print"/>
          <a:stretch>
            <a:fillRect/>
          </a:stretch>
        </p:blipFill>
        <p:spPr>
          <a:xfrm>
            <a:off x="2602801" y="1032129"/>
            <a:ext cx="2997899" cy="1434751"/>
          </a:xfrm>
          <a:prstGeom prst="rect">
            <a:avLst/>
          </a:prstGeom>
        </p:spPr>
      </p:pic>
      <p:pic>
        <p:nvPicPr>
          <p:cNvPr id="6" name="object 6" descr="Ein Bild, das Kleidung, Person, Wand, Frau enthält.  Automatisch generierte Beschreibung"/>
          <p:cNvPicPr/>
          <p:nvPr/>
        </p:nvPicPr>
        <p:blipFill>
          <a:blip r:embed="rId5" cstate="print"/>
          <a:stretch>
            <a:fillRect/>
          </a:stretch>
        </p:blipFill>
        <p:spPr>
          <a:xfrm>
            <a:off x="5905309" y="857251"/>
            <a:ext cx="2797778" cy="2432018"/>
          </a:xfrm>
          <a:prstGeom prst="rect">
            <a:avLst/>
          </a:prstGeom>
        </p:spPr>
      </p:pic>
      <p:grpSp>
        <p:nvGrpSpPr>
          <p:cNvPr id="7" name="object 7"/>
          <p:cNvGrpSpPr/>
          <p:nvPr/>
        </p:nvGrpSpPr>
        <p:grpSpPr>
          <a:xfrm>
            <a:off x="6561391" y="2732151"/>
            <a:ext cx="2582703" cy="3093720"/>
            <a:chOff x="8748521" y="2499868"/>
            <a:chExt cx="3443604" cy="4124960"/>
          </a:xfrm>
        </p:grpSpPr>
        <p:pic>
          <p:nvPicPr>
            <p:cNvPr id="8" name="object 8"/>
            <p:cNvPicPr/>
            <p:nvPr/>
          </p:nvPicPr>
          <p:blipFill>
            <a:blip r:embed="rId6" cstate="print"/>
            <a:stretch>
              <a:fillRect/>
            </a:stretch>
          </p:blipFill>
          <p:spPr>
            <a:xfrm>
              <a:off x="8748521" y="4110088"/>
              <a:ext cx="3187827" cy="2514727"/>
            </a:xfrm>
            <a:prstGeom prst="rect">
              <a:avLst/>
            </a:prstGeom>
          </p:spPr>
        </p:pic>
        <p:pic>
          <p:nvPicPr>
            <p:cNvPr id="9" name="object 9"/>
            <p:cNvPicPr/>
            <p:nvPr/>
          </p:nvPicPr>
          <p:blipFill>
            <a:blip r:embed="rId7" cstate="print"/>
            <a:stretch>
              <a:fillRect/>
            </a:stretch>
          </p:blipFill>
          <p:spPr>
            <a:xfrm>
              <a:off x="10263377" y="2499868"/>
              <a:ext cx="1928622" cy="2486532"/>
            </a:xfrm>
            <a:prstGeom prst="rect">
              <a:avLst/>
            </a:prstGeom>
          </p:spPr>
        </p:pic>
      </p:grpSp>
      <p:pic>
        <p:nvPicPr>
          <p:cNvPr id="10" name="object 10"/>
          <p:cNvPicPr/>
          <p:nvPr/>
        </p:nvPicPr>
        <p:blipFill>
          <a:blip r:embed="rId8" cstate="print"/>
          <a:stretch>
            <a:fillRect/>
          </a:stretch>
        </p:blipFill>
        <p:spPr>
          <a:xfrm>
            <a:off x="3683698" y="4248140"/>
            <a:ext cx="2652332" cy="1577721"/>
          </a:xfrm>
          <a:prstGeom prst="rect">
            <a:avLst/>
          </a:prstGeom>
        </p:spPr>
      </p:pic>
      <p:pic>
        <p:nvPicPr>
          <p:cNvPr id="11" name="object 11"/>
          <p:cNvPicPr/>
          <p:nvPr/>
        </p:nvPicPr>
        <p:blipFill>
          <a:blip r:embed="rId9" cstate="print"/>
          <a:stretch>
            <a:fillRect/>
          </a:stretch>
        </p:blipFill>
        <p:spPr>
          <a:xfrm>
            <a:off x="186652" y="1032129"/>
            <a:ext cx="2205895" cy="275301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19582" y="1880330"/>
            <a:ext cx="3739991" cy="425116"/>
          </a:xfrm>
          <a:prstGeom prst="rect">
            <a:avLst/>
          </a:prstGeom>
        </p:spPr>
        <p:txBody>
          <a:bodyPr vert="horz" wrap="square" lIns="0" tIns="9525" rIns="0" bIns="0" rtlCol="0" anchor="t" anchorCtr="0">
            <a:spAutoFit/>
          </a:bodyPr>
          <a:lstStyle/>
          <a:p>
            <a:pPr marL="9525">
              <a:lnSpc>
                <a:spcPct val="100000"/>
              </a:lnSpc>
              <a:spcBef>
                <a:spcPts val="75"/>
              </a:spcBef>
            </a:pPr>
            <a:r>
              <a:rPr sz="2700" dirty="0"/>
              <a:t>2.</a:t>
            </a:r>
            <a:r>
              <a:rPr sz="2700" spc="-30" dirty="0"/>
              <a:t> </a:t>
            </a:r>
            <a:r>
              <a:rPr sz="2700" dirty="0"/>
              <a:t>FG</a:t>
            </a:r>
            <a:r>
              <a:rPr sz="2700" spc="-34" dirty="0"/>
              <a:t> </a:t>
            </a:r>
            <a:r>
              <a:rPr sz="2700" dirty="0"/>
              <a:t>als</a:t>
            </a:r>
            <a:r>
              <a:rPr sz="2700" spc="-23" dirty="0"/>
              <a:t> </a:t>
            </a:r>
            <a:r>
              <a:rPr sz="2700" spc="-8" dirty="0"/>
              <a:t>Anlaufstelle</a:t>
            </a:r>
            <a:endParaRPr sz="27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016794"/>
            <a:ext cx="8982075" cy="2088356"/>
            <a:chOff x="0" y="212725"/>
            <a:chExt cx="11976100" cy="2784475"/>
          </a:xfrm>
        </p:grpSpPr>
        <p:pic>
          <p:nvPicPr>
            <p:cNvPr id="3" name="object 3"/>
            <p:cNvPicPr/>
            <p:nvPr/>
          </p:nvPicPr>
          <p:blipFill>
            <a:blip r:embed="rId2" cstate="print"/>
            <a:stretch>
              <a:fillRect/>
            </a:stretch>
          </p:blipFill>
          <p:spPr>
            <a:xfrm>
              <a:off x="8985757" y="304546"/>
              <a:ext cx="2622550" cy="2622550"/>
            </a:xfrm>
            <a:prstGeom prst="rect">
              <a:avLst/>
            </a:prstGeom>
          </p:spPr>
        </p:pic>
        <p:sp>
          <p:nvSpPr>
            <p:cNvPr id="4" name="object 4"/>
            <p:cNvSpPr/>
            <p:nvPr/>
          </p:nvSpPr>
          <p:spPr>
            <a:xfrm>
              <a:off x="8976232" y="294893"/>
              <a:ext cx="2641600" cy="2642235"/>
            </a:xfrm>
            <a:custGeom>
              <a:avLst/>
              <a:gdLst/>
              <a:ahLst/>
              <a:cxnLst/>
              <a:rect l="l" t="t" r="r" b="b"/>
              <a:pathLst>
                <a:path w="2641600" h="2642235">
                  <a:moveTo>
                    <a:pt x="1320800" y="0"/>
                  </a:moveTo>
                  <a:lnTo>
                    <a:pt x="1388745" y="1777"/>
                  </a:lnTo>
                  <a:lnTo>
                    <a:pt x="1455801" y="6857"/>
                  </a:lnTo>
                  <a:lnTo>
                    <a:pt x="1521968" y="15239"/>
                  </a:lnTo>
                  <a:lnTo>
                    <a:pt x="1586992" y="26797"/>
                  </a:lnTo>
                  <a:lnTo>
                    <a:pt x="1650873" y="41655"/>
                  </a:lnTo>
                  <a:lnTo>
                    <a:pt x="1713611" y="59435"/>
                  </a:lnTo>
                  <a:lnTo>
                    <a:pt x="1774952" y="80136"/>
                  </a:lnTo>
                  <a:lnTo>
                    <a:pt x="1834896" y="103885"/>
                  </a:lnTo>
                  <a:lnTo>
                    <a:pt x="1893443" y="130301"/>
                  </a:lnTo>
                  <a:lnTo>
                    <a:pt x="1950466" y="159384"/>
                  </a:lnTo>
                  <a:lnTo>
                    <a:pt x="2005711" y="191261"/>
                  </a:lnTo>
                  <a:lnTo>
                    <a:pt x="2059305" y="225551"/>
                  </a:lnTo>
                  <a:lnTo>
                    <a:pt x="2111121" y="262381"/>
                  </a:lnTo>
                  <a:lnTo>
                    <a:pt x="2161032" y="301751"/>
                  </a:lnTo>
                  <a:lnTo>
                    <a:pt x="2254758" y="386841"/>
                  </a:lnTo>
                  <a:lnTo>
                    <a:pt x="2339975" y="480567"/>
                  </a:lnTo>
                  <a:lnTo>
                    <a:pt x="2379218" y="530605"/>
                  </a:lnTo>
                  <a:lnTo>
                    <a:pt x="2416048" y="582294"/>
                  </a:lnTo>
                  <a:lnTo>
                    <a:pt x="2450465" y="635888"/>
                  </a:lnTo>
                  <a:lnTo>
                    <a:pt x="2482215" y="691260"/>
                  </a:lnTo>
                  <a:lnTo>
                    <a:pt x="2511425" y="748156"/>
                  </a:lnTo>
                  <a:lnTo>
                    <a:pt x="2537841" y="806703"/>
                  </a:lnTo>
                  <a:lnTo>
                    <a:pt x="2561463" y="866647"/>
                  </a:lnTo>
                  <a:lnTo>
                    <a:pt x="2582291" y="928115"/>
                  </a:lnTo>
                  <a:lnTo>
                    <a:pt x="2600071" y="990726"/>
                  </a:lnTo>
                  <a:lnTo>
                    <a:pt x="2614803" y="1054607"/>
                  </a:lnTo>
                  <a:lnTo>
                    <a:pt x="2626487" y="1119758"/>
                  </a:lnTo>
                  <a:lnTo>
                    <a:pt x="2634869" y="1185798"/>
                  </a:lnTo>
                  <a:lnTo>
                    <a:pt x="2639949" y="1252854"/>
                  </a:lnTo>
                  <a:lnTo>
                    <a:pt x="2641600" y="1320800"/>
                  </a:lnTo>
                  <a:lnTo>
                    <a:pt x="2639949" y="1388871"/>
                  </a:lnTo>
                  <a:lnTo>
                    <a:pt x="2634869" y="1455927"/>
                  </a:lnTo>
                  <a:lnTo>
                    <a:pt x="2626487" y="1521967"/>
                  </a:lnTo>
                  <a:lnTo>
                    <a:pt x="2614803" y="1586991"/>
                  </a:lnTo>
                  <a:lnTo>
                    <a:pt x="2600071" y="1650872"/>
                  </a:lnTo>
                  <a:lnTo>
                    <a:pt x="2582291" y="1713610"/>
                  </a:lnTo>
                  <a:lnTo>
                    <a:pt x="2561463" y="1774952"/>
                  </a:lnTo>
                  <a:lnTo>
                    <a:pt x="2537841" y="1835022"/>
                  </a:lnTo>
                  <a:lnTo>
                    <a:pt x="2511425" y="1893442"/>
                  </a:lnTo>
                  <a:lnTo>
                    <a:pt x="2482215" y="1950465"/>
                  </a:lnTo>
                  <a:lnTo>
                    <a:pt x="2450465" y="2005710"/>
                  </a:lnTo>
                  <a:lnTo>
                    <a:pt x="2416048" y="2059304"/>
                  </a:lnTo>
                  <a:lnTo>
                    <a:pt x="2379218" y="2111120"/>
                  </a:lnTo>
                  <a:lnTo>
                    <a:pt x="2339975" y="2161158"/>
                  </a:lnTo>
                  <a:lnTo>
                    <a:pt x="2254758" y="2254757"/>
                  </a:lnTo>
                  <a:lnTo>
                    <a:pt x="2161032" y="2339975"/>
                  </a:lnTo>
                  <a:lnTo>
                    <a:pt x="2111121" y="2379217"/>
                  </a:lnTo>
                  <a:lnTo>
                    <a:pt x="2059305" y="2416047"/>
                  </a:lnTo>
                  <a:lnTo>
                    <a:pt x="2005711" y="2450465"/>
                  </a:lnTo>
                  <a:lnTo>
                    <a:pt x="1950466" y="2482215"/>
                  </a:lnTo>
                  <a:lnTo>
                    <a:pt x="1893443" y="2511425"/>
                  </a:lnTo>
                  <a:lnTo>
                    <a:pt x="1834896" y="2537841"/>
                  </a:lnTo>
                  <a:lnTo>
                    <a:pt x="1774952" y="2561463"/>
                  </a:lnTo>
                  <a:lnTo>
                    <a:pt x="1713611" y="2582291"/>
                  </a:lnTo>
                  <a:lnTo>
                    <a:pt x="1650873" y="2600070"/>
                  </a:lnTo>
                  <a:lnTo>
                    <a:pt x="1586992" y="2614803"/>
                  </a:lnTo>
                  <a:lnTo>
                    <a:pt x="1521968" y="2626486"/>
                  </a:lnTo>
                  <a:lnTo>
                    <a:pt x="1455801" y="2634868"/>
                  </a:lnTo>
                  <a:lnTo>
                    <a:pt x="1388745" y="2639948"/>
                  </a:lnTo>
                  <a:lnTo>
                    <a:pt x="1320800" y="2641727"/>
                  </a:lnTo>
                  <a:lnTo>
                    <a:pt x="1252855" y="2639948"/>
                  </a:lnTo>
                  <a:lnTo>
                    <a:pt x="1185799" y="2634868"/>
                  </a:lnTo>
                  <a:lnTo>
                    <a:pt x="1119632" y="2626486"/>
                  </a:lnTo>
                  <a:lnTo>
                    <a:pt x="1054608" y="2614803"/>
                  </a:lnTo>
                  <a:lnTo>
                    <a:pt x="990726" y="2600070"/>
                  </a:lnTo>
                  <a:lnTo>
                    <a:pt x="927989" y="2582291"/>
                  </a:lnTo>
                  <a:lnTo>
                    <a:pt x="866648" y="2561463"/>
                  </a:lnTo>
                  <a:lnTo>
                    <a:pt x="806703" y="2537841"/>
                  </a:lnTo>
                  <a:lnTo>
                    <a:pt x="748157" y="2511425"/>
                  </a:lnTo>
                  <a:lnTo>
                    <a:pt x="691261" y="2482215"/>
                  </a:lnTo>
                  <a:lnTo>
                    <a:pt x="635889" y="2450465"/>
                  </a:lnTo>
                  <a:lnTo>
                    <a:pt x="582295" y="2416047"/>
                  </a:lnTo>
                  <a:lnTo>
                    <a:pt x="530606" y="2379217"/>
                  </a:lnTo>
                  <a:lnTo>
                    <a:pt x="480568" y="2339975"/>
                  </a:lnTo>
                  <a:lnTo>
                    <a:pt x="386842" y="2254757"/>
                  </a:lnTo>
                  <a:lnTo>
                    <a:pt x="301625" y="2161158"/>
                  </a:lnTo>
                  <a:lnTo>
                    <a:pt x="262382" y="2111120"/>
                  </a:lnTo>
                  <a:lnTo>
                    <a:pt x="225551" y="2059304"/>
                  </a:lnTo>
                  <a:lnTo>
                    <a:pt x="191262" y="2005710"/>
                  </a:lnTo>
                  <a:lnTo>
                    <a:pt x="159385" y="1950465"/>
                  </a:lnTo>
                  <a:lnTo>
                    <a:pt x="130301" y="1893442"/>
                  </a:lnTo>
                  <a:lnTo>
                    <a:pt x="103759" y="1835022"/>
                  </a:lnTo>
                  <a:lnTo>
                    <a:pt x="80137" y="1774952"/>
                  </a:lnTo>
                  <a:lnTo>
                    <a:pt x="59436" y="1713610"/>
                  </a:lnTo>
                  <a:lnTo>
                    <a:pt x="41528" y="1650872"/>
                  </a:lnTo>
                  <a:lnTo>
                    <a:pt x="26797" y="1586991"/>
                  </a:lnTo>
                  <a:lnTo>
                    <a:pt x="15240" y="1521967"/>
                  </a:lnTo>
                  <a:lnTo>
                    <a:pt x="6858" y="1455927"/>
                  </a:lnTo>
                  <a:lnTo>
                    <a:pt x="1650" y="1388871"/>
                  </a:lnTo>
                  <a:lnTo>
                    <a:pt x="0" y="1320800"/>
                  </a:lnTo>
                  <a:lnTo>
                    <a:pt x="1650" y="1252854"/>
                  </a:lnTo>
                  <a:lnTo>
                    <a:pt x="6858" y="1185798"/>
                  </a:lnTo>
                  <a:lnTo>
                    <a:pt x="15240" y="1119758"/>
                  </a:lnTo>
                  <a:lnTo>
                    <a:pt x="26797" y="1054607"/>
                  </a:lnTo>
                  <a:lnTo>
                    <a:pt x="41528" y="990726"/>
                  </a:lnTo>
                  <a:lnTo>
                    <a:pt x="59436" y="928115"/>
                  </a:lnTo>
                  <a:lnTo>
                    <a:pt x="80137" y="866647"/>
                  </a:lnTo>
                  <a:lnTo>
                    <a:pt x="103759" y="806703"/>
                  </a:lnTo>
                  <a:lnTo>
                    <a:pt x="130301" y="748156"/>
                  </a:lnTo>
                  <a:lnTo>
                    <a:pt x="159385" y="691260"/>
                  </a:lnTo>
                  <a:lnTo>
                    <a:pt x="191262" y="635888"/>
                  </a:lnTo>
                  <a:lnTo>
                    <a:pt x="225551" y="582294"/>
                  </a:lnTo>
                  <a:lnTo>
                    <a:pt x="262382" y="530605"/>
                  </a:lnTo>
                  <a:lnTo>
                    <a:pt x="301625" y="480567"/>
                  </a:lnTo>
                  <a:lnTo>
                    <a:pt x="386842" y="386841"/>
                  </a:lnTo>
                  <a:lnTo>
                    <a:pt x="480568" y="301751"/>
                  </a:lnTo>
                  <a:lnTo>
                    <a:pt x="530606" y="262381"/>
                  </a:lnTo>
                  <a:lnTo>
                    <a:pt x="582295" y="225551"/>
                  </a:lnTo>
                  <a:lnTo>
                    <a:pt x="635889" y="191261"/>
                  </a:lnTo>
                  <a:lnTo>
                    <a:pt x="691261" y="159384"/>
                  </a:lnTo>
                  <a:lnTo>
                    <a:pt x="748157" y="130301"/>
                  </a:lnTo>
                  <a:lnTo>
                    <a:pt x="806703" y="103885"/>
                  </a:lnTo>
                  <a:lnTo>
                    <a:pt x="866648" y="80136"/>
                  </a:lnTo>
                  <a:lnTo>
                    <a:pt x="927989" y="59435"/>
                  </a:lnTo>
                  <a:lnTo>
                    <a:pt x="990726" y="41655"/>
                  </a:lnTo>
                  <a:lnTo>
                    <a:pt x="1054608" y="26797"/>
                  </a:lnTo>
                  <a:lnTo>
                    <a:pt x="1119632" y="15239"/>
                  </a:lnTo>
                  <a:lnTo>
                    <a:pt x="1185799" y="6857"/>
                  </a:lnTo>
                  <a:lnTo>
                    <a:pt x="1252855" y="1777"/>
                  </a:lnTo>
                  <a:lnTo>
                    <a:pt x="1320800" y="0"/>
                  </a:lnTo>
                  <a:close/>
                </a:path>
              </a:pathLst>
            </a:custGeom>
            <a:ln w="19050">
              <a:solidFill>
                <a:srgbClr val="404040"/>
              </a:solidFill>
            </a:ln>
          </p:spPr>
          <p:txBody>
            <a:bodyPr wrap="square" lIns="0" tIns="0" rIns="0" bIns="0" rtlCol="0"/>
            <a:lstStyle/>
            <a:p>
              <a:endParaRPr sz="1350"/>
            </a:p>
          </p:txBody>
        </p:sp>
      </p:grpSp>
      <p:grpSp>
        <p:nvGrpSpPr>
          <p:cNvPr id="5" name="object 5"/>
          <p:cNvGrpSpPr/>
          <p:nvPr/>
        </p:nvGrpSpPr>
        <p:grpSpPr>
          <a:xfrm>
            <a:off x="110871" y="3144374"/>
            <a:ext cx="8595360" cy="2856547"/>
            <a:chOff x="147828" y="3049498"/>
            <a:chExt cx="11460480" cy="3808729"/>
          </a:xfrm>
        </p:grpSpPr>
        <p:pic>
          <p:nvPicPr>
            <p:cNvPr id="6" name="object 6"/>
            <p:cNvPicPr/>
            <p:nvPr/>
          </p:nvPicPr>
          <p:blipFill>
            <a:blip r:embed="rId3" cstate="print"/>
            <a:stretch>
              <a:fillRect/>
            </a:stretch>
          </p:blipFill>
          <p:spPr>
            <a:xfrm>
              <a:off x="5475605" y="3665004"/>
              <a:ext cx="6132703" cy="2380107"/>
            </a:xfrm>
            <a:prstGeom prst="rect">
              <a:avLst/>
            </a:prstGeom>
          </p:spPr>
        </p:pic>
        <p:pic>
          <p:nvPicPr>
            <p:cNvPr id="7" name="object 7"/>
            <p:cNvPicPr/>
            <p:nvPr/>
          </p:nvPicPr>
          <p:blipFill>
            <a:blip r:embed="rId4" cstate="print"/>
            <a:stretch>
              <a:fillRect/>
            </a:stretch>
          </p:blipFill>
          <p:spPr>
            <a:xfrm>
              <a:off x="147828" y="3049498"/>
              <a:ext cx="6263640" cy="3808501"/>
            </a:xfrm>
            <a:prstGeom prst="rect">
              <a:avLst/>
            </a:prstGeom>
          </p:spPr>
        </p:pic>
        <p:pic>
          <p:nvPicPr>
            <p:cNvPr id="8" name="object 8"/>
            <p:cNvPicPr/>
            <p:nvPr/>
          </p:nvPicPr>
          <p:blipFill>
            <a:blip r:embed="rId5" cstate="print"/>
            <a:stretch>
              <a:fillRect/>
            </a:stretch>
          </p:blipFill>
          <p:spPr>
            <a:xfrm>
              <a:off x="342773" y="3244849"/>
              <a:ext cx="5084063" cy="3613148"/>
            </a:xfrm>
            <a:prstGeom prst="rect">
              <a:avLst/>
            </a:prstGeom>
          </p:spPr>
        </p:pic>
      </p:grpSp>
      <p:sp>
        <p:nvSpPr>
          <p:cNvPr id="9" name="object 9"/>
          <p:cNvSpPr txBox="1"/>
          <p:nvPr/>
        </p:nvSpPr>
        <p:spPr>
          <a:xfrm>
            <a:off x="0" y="1016794"/>
            <a:ext cx="8982075" cy="2003112"/>
          </a:xfrm>
          <a:prstGeom prst="rect">
            <a:avLst/>
          </a:prstGeom>
        </p:spPr>
        <p:txBody>
          <a:bodyPr vert="horz" wrap="square" lIns="0" tIns="0" rIns="0" bIns="0" rtlCol="0">
            <a:spAutoFit/>
          </a:bodyPr>
          <a:lstStyle/>
          <a:p>
            <a:pPr>
              <a:lnSpc>
                <a:spcPct val="100000"/>
              </a:lnSpc>
            </a:pPr>
            <a:endParaRPr sz="2700">
              <a:latin typeface="Times New Roman"/>
              <a:cs typeface="Times New Roman"/>
            </a:endParaRPr>
          </a:p>
          <a:p>
            <a:pPr>
              <a:spcBef>
                <a:spcPts val="664"/>
              </a:spcBef>
            </a:pPr>
            <a:endParaRPr sz="2700">
              <a:latin typeface="Times New Roman"/>
              <a:cs typeface="Times New Roman"/>
            </a:endParaRPr>
          </a:p>
          <a:p>
            <a:pPr marL="628650"/>
            <a:r>
              <a:rPr sz="2700" b="1" dirty="0">
                <a:latin typeface="Georgia"/>
                <a:cs typeface="Georgia"/>
              </a:rPr>
              <a:t>3.</a:t>
            </a:r>
            <a:r>
              <a:rPr sz="2700" b="1" spc="-79" dirty="0">
                <a:latin typeface="Georgia"/>
                <a:cs typeface="Georgia"/>
              </a:rPr>
              <a:t> </a:t>
            </a:r>
            <a:r>
              <a:rPr sz="2700" b="1" dirty="0">
                <a:latin typeface="Georgia"/>
                <a:cs typeface="Georgia"/>
              </a:rPr>
              <a:t>Unsere</a:t>
            </a:r>
            <a:r>
              <a:rPr sz="2700" b="1" spc="-53" dirty="0">
                <a:latin typeface="Georgia"/>
                <a:cs typeface="Georgia"/>
              </a:rPr>
              <a:t> </a:t>
            </a:r>
            <a:r>
              <a:rPr sz="2700" b="1" dirty="0">
                <a:latin typeface="Georgia"/>
                <a:cs typeface="Georgia"/>
              </a:rPr>
              <a:t>politische</a:t>
            </a:r>
            <a:r>
              <a:rPr sz="2700" b="1" spc="-64" dirty="0">
                <a:latin typeface="Georgia"/>
                <a:cs typeface="Georgia"/>
              </a:rPr>
              <a:t> </a:t>
            </a:r>
            <a:r>
              <a:rPr sz="2700" b="1" spc="-8" dirty="0">
                <a:latin typeface="Georgia"/>
                <a:cs typeface="Georgia"/>
              </a:rPr>
              <a:t>Funktion</a:t>
            </a:r>
            <a:endParaRPr sz="2700">
              <a:latin typeface="Georgia"/>
              <a:cs typeface="Georgia"/>
            </a:endParaRPr>
          </a:p>
          <a:p>
            <a:pPr>
              <a:spcBef>
                <a:spcPts val="679"/>
              </a:spcBef>
            </a:pPr>
            <a:endParaRPr sz="2700">
              <a:latin typeface="Georgia"/>
              <a:cs typeface="Georgia"/>
            </a:endParaRPr>
          </a:p>
          <a:p>
            <a:pPr marL="800100"/>
            <a:r>
              <a:rPr sz="1050" dirty="0">
                <a:latin typeface="Arial"/>
                <a:cs typeface="Arial"/>
              </a:rPr>
              <a:t>-&gt;</a:t>
            </a:r>
            <a:r>
              <a:rPr sz="1050" spc="8" dirty="0">
                <a:latin typeface="Arial"/>
                <a:cs typeface="Arial"/>
              </a:rPr>
              <a:t> </a:t>
            </a:r>
            <a:r>
              <a:rPr sz="1050" dirty="0">
                <a:latin typeface="Arial"/>
                <a:cs typeface="Arial"/>
              </a:rPr>
              <a:t>Interessen</a:t>
            </a:r>
            <a:r>
              <a:rPr sz="1050" spc="-15" dirty="0">
                <a:latin typeface="Arial"/>
                <a:cs typeface="Arial"/>
              </a:rPr>
              <a:t> </a:t>
            </a:r>
            <a:r>
              <a:rPr sz="1050" dirty="0">
                <a:latin typeface="Arial"/>
                <a:cs typeface="Arial"/>
              </a:rPr>
              <a:t>&amp;</a:t>
            </a:r>
            <a:r>
              <a:rPr sz="1050" spc="11" dirty="0">
                <a:latin typeface="Arial"/>
                <a:cs typeface="Arial"/>
              </a:rPr>
              <a:t> </a:t>
            </a:r>
            <a:r>
              <a:rPr sz="1050" dirty="0">
                <a:latin typeface="Arial"/>
                <a:cs typeface="Arial"/>
              </a:rPr>
              <a:t>Wünsche</a:t>
            </a:r>
            <a:r>
              <a:rPr sz="1050" spc="-15" dirty="0">
                <a:latin typeface="Arial"/>
                <a:cs typeface="Arial"/>
              </a:rPr>
              <a:t> </a:t>
            </a:r>
            <a:r>
              <a:rPr sz="1050" dirty="0">
                <a:latin typeface="Arial"/>
                <a:cs typeface="Arial"/>
              </a:rPr>
              <a:t>der</a:t>
            </a:r>
            <a:r>
              <a:rPr sz="1050" spc="4" dirty="0">
                <a:latin typeface="Arial"/>
                <a:cs typeface="Arial"/>
              </a:rPr>
              <a:t> </a:t>
            </a:r>
            <a:r>
              <a:rPr sz="1050" spc="-8" dirty="0">
                <a:latin typeface="Arial"/>
                <a:cs typeface="Arial"/>
              </a:rPr>
              <a:t>Psychologiestudierenden</a:t>
            </a:r>
            <a:r>
              <a:rPr sz="1050" spc="-11" dirty="0">
                <a:latin typeface="Arial"/>
                <a:cs typeface="Arial"/>
              </a:rPr>
              <a:t> </a:t>
            </a:r>
            <a:r>
              <a:rPr sz="1050" spc="-8" dirty="0">
                <a:latin typeface="Arial"/>
                <a:cs typeface="Arial"/>
              </a:rPr>
              <a:t>vertreten</a:t>
            </a:r>
            <a:endParaRPr sz="1050">
              <a:latin typeface="Arial"/>
              <a:cs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23850" y="1160860"/>
            <a:ext cx="6210300" cy="364042"/>
          </a:xfrm>
          <a:prstGeom prst="rect">
            <a:avLst/>
          </a:prstGeom>
        </p:spPr>
        <p:txBody>
          <a:bodyPr vert="horz" wrap="square" lIns="0" tIns="10001" rIns="0" bIns="0" rtlCol="0" anchor="t" anchorCtr="0">
            <a:spAutoFit/>
          </a:bodyPr>
          <a:lstStyle/>
          <a:p>
            <a:pPr marL="9525">
              <a:lnSpc>
                <a:spcPct val="100000"/>
              </a:lnSpc>
              <a:spcBef>
                <a:spcPts val="79"/>
              </a:spcBef>
            </a:pPr>
            <a:r>
              <a:rPr spc="-8" dirty="0"/>
              <a:t>Überblick</a:t>
            </a:r>
          </a:p>
        </p:txBody>
      </p:sp>
      <p:sp>
        <p:nvSpPr>
          <p:cNvPr id="3" name="object 3"/>
          <p:cNvSpPr txBox="1"/>
          <p:nvPr/>
        </p:nvSpPr>
        <p:spPr>
          <a:xfrm>
            <a:off x="8851202" y="5757823"/>
            <a:ext cx="50959" cy="78868"/>
          </a:xfrm>
          <a:prstGeom prst="rect">
            <a:avLst/>
          </a:prstGeom>
        </p:spPr>
        <p:txBody>
          <a:bodyPr vert="horz" wrap="square" lIns="0" tIns="9525" rIns="0" bIns="0" rtlCol="0">
            <a:spAutoFit/>
          </a:bodyPr>
          <a:lstStyle/>
          <a:p>
            <a:pPr marL="9525">
              <a:spcBef>
                <a:spcPts val="75"/>
              </a:spcBef>
            </a:pPr>
            <a:r>
              <a:rPr sz="450" spc="-38" dirty="0">
                <a:latin typeface="Arial"/>
                <a:cs typeface="Arial"/>
              </a:rPr>
              <a:t>5</a:t>
            </a:r>
            <a:endParaRPr sz="450">
              <a:latin typeface="Arial"/>
              <a:cs typeface="Arial"/>
            </a:endParaRPr>
          </a:p>
        </p:txBody>
      </p:sp>
      <p:grpSp>
        <p:nvGrpSpPr>
          <p:cNvPr id="4" name="object 4" descr="Ein Bild, das Kunst, Grafiken, Kreativität, Darstellung enthält.  Automatisch generierte Beschreibung"/>
          <p:cNvGrpSpPr/>
          <p:nvPr/>
        </p:nvGrpSpPr>
        <p:grpSpPr>
          <a:xfrm>
            <a:off x="3457485" y="2190751"/>
            <a:ext cx="2172176" cy="2362676"/>
            <a:chOff x="4609979" y="1778000"/>
            <a:chExt cx="2896235" cy="3150235"/>
          </a:xfrm>
        </p:grpSpPr>
        <p:pic>
          <p:nvPicPr>
            <p:cNvPr id="5" name="object 5" descr="Ein Bild, das Kunst, Grafiken, Kreativität, Darstellung enthält.  Automatisch generierte Beschreibung"/>
            <p:cNvPicPr/>
            <p:nvPr/>
          </p:nvPicPr>
          <p:blipFill>
            <a:blip r:embed="rId2" cstate="print"/>
            <a:stretch>
              <a:fillRect/>
            </a:stretch>
          </p:blipFill>
          <p:spPr>
            <a:xfrm>
              <a:off x="4609979" y="1778000"/>
              <a:ext cx="2895714" cy="3149721"/>
            </a:xfrm>
            <a:prstGeom prst="rect">
              <a:avLst/>
            </a:prstGeom>
          </p:spPr>
        </p:pic>
        <p:sp>
          <p:nvSpPr>
            <p:cNvPr id="6" name="object 6"/>
            <p:cNvSpPr/>
            <p:nvPr/>
          </p:nvSpPr>
          <p:spPr>
            <a:xfrm>
              <a:off x="6819900" y="1955800"/>
              <a:ext cx="647700" cy="558800"/>
            </a:xfrm>
            <a:custGeom>
              <a:avLst/>
              <a:gdLst/>
              <a:ahLst/>
              <a:cxnLst/>
              <a:rect l="l" t="t" r="r" b="b"/>
              <a:pathLst>
                <a:path w="647700" h="558800">
                  <a:moveTo>
                    <a:pt x="0" y="558800"/>
                  </a:moveTo>
                  <a:lnTo>
                    <a:pt x="647700" y="0"/>
                  </a:lnTo>
                </a:path>
              </a:pathLst>
            </a:custGeom>
            <a:ln w="38100">
              <a:solidFill>
                <a:srgbClr val="5FE1E1"/>
              </a:solidFill>
            </a:ln>
          </p:spPr>
          <p:txBody>
            <a:bodyPr wrap="square" lIns="0" tIns="0" rIns="0" bIns="0" rtlCol="0"/>
            <a:lstStyle/>
            <a:p>
              <a:endParaRPr sz="1350"/>
            </a:p>
          </p:txBody>
        </p:sp>
      </p:grpSp>
      <p:sp>
        <p:nvSpPr>
          <p:cNvPr id="7" name="object 7"/>
          <p:cNvSpPr txBox="1"/>
          <p:nvPr/>
        </p:nvSpPr>
        <p:spPr>
          <a:xfrm>
            <a:off x="627125" y="4419791"/>
            <a:ext cx="4547235" cy="1138132"/>
          </a:xfrm>
          <a:prstGeom prst="rect">
            <a:avLst/>
          </a:prstGeom>
        </p:spPr>
        <p:txBody>
          <a:bodyPr vert="horz" wrap="square" lIns="0" tIns="9525" rIns="0" bIns="0" rtlCol="0">
            <a:spAutoFit/>
          </a:bodyPr>
          <a:lstStyle/>
          <a:p>
            <a:pPr marL="9525" marR="1873091">
              <a:spcBef>
                <a:spcPts val="75"/>
              </a:spcBef>
            </a:pPr>
            <a:r>
              <a:rPr sz="1350" dirty="0">
                <a:latin typeface="Arial"/>
                <a:cs typeface="Arial"/>
              </a:rPr>
              <a:t>Austausch</a:t>
            </a:r>
            <a:r>
              <a:rPr sz="1350" spc="-11" dirty="0">
                <a:latin typeface="Arial"/>
                <a:cs typeface="Arial"/>
              </a:rPr>
              <a:t> </a:t>
            </a:r>
            <a:r>
              <a:rPr sz="1350" dirty="0">
                <a:latin typeface="Arial"/>
                <a:cs typeface="Arial"/>
              </a:rPr>
              <a:t>mit</a:t>
            </a:r>
            <a:r>
              <a:rPr sz="1350" spc="-19" dirty="0">
                <a:latin typeface="Arial"/>
                <a:cs typeface="Arial"/>
              </a:rPr>
              <a:t> </a:t>
            </a:r>
            <a:r>
              <a:rPr sz="1350" spc="-8" dirty="0">
                <a:latin typeface="Arial"/>
                <a:cs typeface="Arial"/>
              </a:rPr>
              <a:t>Studiendekanat, </a:t>
            </a:r>
            <a:r>
              <a:rPr sz="1350" dirty="0">
                <a:latin typeface="Arial"/>
                <a:cs typeface="Arial"/>
              </a:rPr>
              <a:t>Dekanat,</a:t>
            </a:r>
            <a:r>
              <a:rPr sz="1350" spc="-26" dirty="0">
                <a:latin typeface="Arial"/>
                <a:cs typeface="Arial"/>
              </a:rPr>
              <a:t> </a:t>
            </a:r>
            <a:r>
              <a:rPr sz="1350" dirty="0">
                <a:latin typeface="Arial"/>
                <a:cs typeface="Arial"/>
              </a:rPr>
              <a:t>Professoren,</a:t>
            </a:r>
            <a:r>
              <a:rPr sz="1350" spc="-49" dirty="0">
                <a:latin typeface="Arial"/>
                <a:cs typeface="Arial"/>
              </a:rPr>
              <a:t> </a:t>
            </a:r>
            <a:r>
              <a:rPr sz="1350" dirty="0">
                <a:latin typeface="Arial"/>
                <a:cs typeface="Arial"/>
              </a:rPr>
              <a:t>Skuba,</a:t>
            </a:r>
            <a:r>
              <a:rPr sz="1350" spc="-23" dirty="0">
                <a:latin typeface="Arial"/>
                <a:cs typeface="Arial"/>
              </a:rPr>
              <a:t> </a:t>
            </a:r>
            <a:r>
              <a:rPr sz="1350" spc="-19" dirty="0">
                <a:latin typeface="Arial"/>
                <a:cs typeface="Arial"/>
              </a:rPr>
              <a:t>FGs </a:t>
            </a:r>
            <a:r>
              <a:rPr sz="1350" dirty="0">
                <a:latin typeface="Arial"/>
                <a:cs typeface="Arial"/>
              </a:rPr>
              <a:t>anderer</a:t>
            </a:r>
            <a:r>
              <a:rPr sz="1350" spc="-8" dirty="0">
                <a:latin typeface="Arial"/>
                <a:cs typeface="Arial"/>
              </a:rPr>
              <a:t> Fachrichtungen</a:t>
            </a:r>
            <a:endParaRPr sz="1350">
              <a:latin typeface="Arial"/>
              <a:cs typeface="Arial"/>
            </a:endParaRPr>
          </a:p>
          <a:p>
            <a:pPr marL="1894046" marR="3810">
              <a:spcBef>
                <a:spcPts val="694"/>
              </a:spcBef>
            </a:pPr>
            <a:r>
              <a:rPr sz="1350" dirty="0">
                <a:latin typeface="Arial"/>
                <a:cs typeface="Arial"/>
              </a:rPr>
              <a:t>Interessen</a:t>
            </a:r>
            <a:r>
              <a:rPr sz="1350" spc="-15" dirty="0">
                <a:latin typeface="Arial"/>
                <a:cs typeface="Arial"/>
              </a:rPr>
              <a:t> </a:t>
            </a:r>
            <a:r>
              <a:rPr sz="1350" dirty="0">
                <a:latin typeface="Arial"/>
                <a:cs typeface="Arial"/>
              </a:rPr>
              <a:t>&amp;</a:t>
            </a:r>
            <a:r>
              <a:rPr sz="1350" spc="-26" dirty="0">
                <a:latin typeface="Arial"/>
                <a:cs typeface="Arial"/>
              </a:rPr>
              <a:t> </a:t>
            </a:r>
            <a:r>
              <a:rPr sz="1350" dirty="0">
                <a:latin typeface="Arial"/>
                <a:cs typeface="Arial"/>
              </a:rPr>
              <a:t>Wünsche</a:t>
            </a:r>
            <a:r>
              <a:rPr sz="1350" spc="-19" dirty="0">
                <a:latin typeface="Arial"/>
                <a:cs typeface="Arial"/>
              </a:rPr>
              <a:t> der </a:t>
            </a:r>
            <a:r>
              <a:rPr sz="1350" dirty="0">
                <a:latin typeface="Arial"/>
                <a:cs typeface="Arial"/>
              </a:rPr>
              <a:t>Psychologiestudierenden</a:t>
            </a:r>
            <a:r>
              <a:rPr sz="1350" spc="-49" dirty="0">
                <a:latin typeface="Arial"/>
                <a:cs typeface="Arial"/>
              </a:rPr>
              <a:t> </a:t>
            </a:r>
            <a:r>
              <a:rPr sz="1350" spc="-8" dirty="0">
                <a:latin typeface="Arial"/>
                <a:cs typeface="Arial"/>
              </a:rPr>
              <a:t>vertreten</a:t>
            </a:r>
            <a:endParaRPr sz="1350">
              <a:latin typeface="Arial"/>
              <a:cs typeface="Arial"/>
            </a:endParaRPr>
          </a:p>
        </p:txBody>
      </p:sp>
      <p:sp>
        <p:nvSpPr>
          <p:cNvPr id="8" name="object 8"/>
          <p:cNvSpPr/>
          <p:nvPr/>
        </p:nvSpPr>
        <p:spPr>
          <a:xfrm>
            <a:off x="5691283" y="3865436"/>
            <a:ext cx="376238" cy="0"/>
          </a:xfrm>
          <a:custGeom>
            <a:avLst/>
            <a:gdLst/>
            <a:ahLst/>
            <a:cxnLst/>
            <a:rect l="l" t="t" r="r" b="b"/>
            <a:pathLst>
              <a:path w="501650">
                <a:moveTo>
                  <a:pt x="0" y="0"/>
                </a:moveTo>
                <a:lnTo>
                  <a:pt x="501523" y="0"/>
                </a:lnTo>
              </a:path>
            </a:pathLst>
          </a:custGeom>
          <a:ln w="38100">
            <a:solidFill>
              <a:srgbClr val="5FE1E1"/>
            </a:solidFill>
          </a:ln>
        </p:spPr>
        <p:txBody>
          <a:bodyPr wrap="square" lIns="0" tIns="0" rIns="0" bIns="0" rtlCol="0"/>
          <a:lstStyle/>
          <a:p>
            <a:endParaRPr sz="1350"/>
          </a:p>
        </p:txBody>
      </p:sp>
      <p:sp>
        <p:nvSpPr>
          <p:cNvPr id="9" name="object 9"/>
          <p:cNvSpPr txBox="1"/>
          <p:nvPr/>
        </p:nvSpPr>
        <p:spPr>
          <a:xfrm>
            <a:off x="6243638" y="3754621"/>
            <a:ext cx="2542699" cy="425116"/>
          </a:xfrm>
          <a:prstGeom prst="rect">
            <a:avLst/>
          </a:prstGeom>
        </p:spPr>
        <p:txBody>
          <a:bodyPr vert="horz" wrap="square" lIns="0" tIns="9525" rIns="0" bIns="0" rtlCol="0">
            <a:spAutoFit/>
          </a:bodyPr>
          <a:lstStyle/>
          <a:p>
            <a:pPr marL="9525">
              <a:spcBef>
                <a:spcPts val="75"/>
              </a:spcBef>
            </a:pPr>
            <a:r>
              <a:rPr sz="1350" spc="-8" dirty="0">
                <a:latin typeface="Arial"/>
                <a:cs typeface="Arial"/>
              </a:rPr>
              <a:t>Orientierungshilfe/Anlaufstelle</a:t>
            </a:r>
            <a:r>
              <a:rPr sz="1350" spc="98" dirty="0">
                <a:latin typeface="Arial"/>
                <a:cs typeface="Arial"/>
              </a:rPr>
              <a:t> </a:t>
            </a:r>
            <a:r>
              <a:rPr sz="1350" spc="-19" dirty="0">
                <a:latin typeface="Arial"/>
                <a:cs typeface="Arial"/>
              </a:rPr>
              <a:t>für</a:t>
            </a:r>
            <a:endParaRPr sz="1350">
              <a:latin typeface="Arial"/>
              <a:cs typeface="Arial"/>
            </a:endParaRPr>
          </a:p>
          <a:p>
            <a:pPr marL="9525">
              <a:spcBef>
                <a:spcPts val="4"/>
              </a:spcBef>
            </a:pPr>
            <a:r>
              <a:rPr sz="1350" dirty="0">
                <a:latin typeface="Arial"/>
                <a:cs typeface="Arial"/>
              </a:rPr>
              <a:t>unsere</a:t>
            </a:r>
            <a:r>
              <a:rPr sz="1350" spc="-19" dirty="0">
                <a:latin typeface="Arial"/>
                <a:cs typeface="Arial"/>
              </a:rPr>
              <a:t> </a:t>
            </a:r>
            <a:r>
              <a:rPr sz="1350" spc="-8" dirty="0">
                <a:latin typeface="Arial"/>
                <a:cs typeface="Arial"/>
              </a:rPr>
              <a:t>Studierenden</a:t>
            </a:r>
            <a:endParaRPr sz="1350">
              <a:latin typeface="Arial"/>
              <a:cs typeface="Arial"/>
            </a:endParaRPr>
          </a:p>
        </p:txBody>
      </p:sp>
      <p:sp>
        <p:nvSpPr>
          <p:cNvPr id="10" name="object 10"/>
          <p:cNvSpPr txBox="1"/>
          <p:nvPr/>
        </p:nvSpPr>
        <p:spPr>
          <a:xfrm>
            <a:off x="5576792" y="4975784"/>
            <a:ext cx="2880836" cy="217367"/>
          </a:xfrm>
          <a:prstGeom prst="rect">
            <a:avLst/>
          </a:prstGeom>
        </p:spPr>
        <p:txBody>
          <a:bodyPr vert="horz" wrap="square" lIns="0" tIns="9525" rIns="0" bIns="0" rtlCol="0">
            <a:spAutoFit/>
          </a:bodyPr>
          <a:lstStyle/>
          <a:p>
            <a:pPr marL="9525">
              <a:spcBef>
                <a:spcPts val="75"/>
              </a:spcBef>
            </a:pPr>
            <a:r>
              <a:rPr sz="1350" dirty="0">
                <a:latin typeface="Arial"/>
                <a:cs typeface="Arial"/>
              </a:rPr>
              <a:t>Koordination</a:t>
            </a:r>
            <a:r>
              <a:rPr sz="1350" spc="-41" dirty="0">
                <a:latin typeface="Arial"/>
                <a:cs typeface="Arial"/>
              </a:rPr>
              <a:t> </a:t>
            </a:r>
            <a:r>
              <a:rPr sz="1350" dirty="0">
                <a:latin typeface="Arial"/>
                <a:cs typeface="Arial"/>
              </a:rPr>
              <a:t>unseres</a:t>
            </a:r>
            <a:r>
              <a:rPr sz="1350" spc="-41" dirty="0">
                <a:latin typeface="Arial"/>
                <a:cs typeface="Arial"/>
              </a:rPr>
              <a:t> </a:t>
            </a:r>
            <a:r>
              <a:rPr sz="1350" spc="-8" dirty="0">
                <a:latin typeface="Arial"/>
                <a:cs typeface="Arial"/>
              </a:rPr>
              <a:t>Buddy-Systems</a:t>
            </a:r>
            <a:endParaRPr sz="1350">
              <a:latin typeface="Arial"/>
              <a:cs typeface="Arial"/>
            </a:endParaRPr>
          </a:p>
        </p:txBody>
      </p:sp>
      <p:sp>
        <p:nvSpPr>
          <p:cNvPr id="11" name="object 11"/>
          <p:cNvSpPr/>
          <p:nvPr/>
        </p:nvSpPr>
        <p:spPr>
          <a:xfrm>
            <a:off x="3109912" y="4152710"/>
            <a:ext cx="2624138" cy="772954"/>
          </a:xfrm>
          <a:custGeom>
            <a:avLst/>
            <a:gdLst/>
            <a:ahLst/>
            <a:cxnLst/>
            <a:rect l="l" t="t" r="r" b="b"/>
            <a:pathLst>
              <a:path w="3498850" h="1030604">
                <a:moveTo>
                  <a:pt x="2920873" y="409447"/>
                </a:moveTo>
                <a:lnTo>
                  <a:pt x="3498342" y="1030604"/>
                </a:lnTo>
              </a:path>
              <a:path w="3498850" h="1030604">
                <a:moveTo>
                  <a:pt x="828675" y="0"/>
                </a:moveTo>
                <a:lnTo>
                  <a:pt x="0" y="431545"/>
                </a:lnTo>
              </a:path>
            </a:pathLst>
          </a:custGeom>
          <a:ln w="38100">
            <a:solidFill>
              <a:srgbClr val="5FE1E1"/>
            </a:solidFill>
          </a:ln>
        </p:spPr>
        <p:txBody>
          <a:bodyPr wrap="square" lIns="0" tIns="0" rIns="0" bIns="0" rtlCol="0"/>
          <a:lstStyle/>
          <a:p>
            <a:endParaRPr sz="1350"/>
          </a:p>
        </p:txBody>
      </p:sp>
      <p:sp>
        <p:nvSpPr>
          <p:cNvPr id="12" name="object 12"/>
          <p:cNvSpPr txBox="1"/>
          <p:nvPr/>
        </p:nvSpPr>
        <p:spPr>
          <a:xfrm>
            <a:off x="5822537" y="2204466"/>
            <a:ext cx="2356485" cy="956031"/>
          </a:xfrm>
          <a:prstGeom prst="rect">
            <a:avLst/>
          </a:prstGeom>
        </p:spPr>
        <p:txBody>
          <a:bodyPr vert="horz" wrap="square" lIns="0" tIns="9525" rIns="0" bIns="0" rtlCol="0">
            <a:spAutoFit/>
          </a:bodyPr>
          <a:lstStyle/>
          <a:p>
            <a:pPr algn="ctr">
              <a:spcBef>
                <a:spcPts val="75"/>
              </a:spcBef>
            </a:pPr>
            <a:r>
              <a:rPr sz="1350" dirty="0">
                <a:latin typeface="Arial"/>
                <a:cs typeface="Arial"/>
              </a:rPr>
              <a:t>Events,</a:t>
            </a:r>
            <a:r>
              <a:rPr sz="1350" spc="-19" dirty="0">
                <a:latin typeface="Arial"/>
                <a:cs typeface="Arial"/>
              </a:rPr>
              <a:t> </a:t>
            </a:r>
            <a:r>
              <a:rPr sz="1350" dirty="0">
                <a:latin typeface="Arial"/>
                <a:cs typeface="Arial"/>
              </a:rPr>
              <a:t>Partys</a:t>
            </a:r>
            <a:r>
              <a:rPr sz="1350" spc="-15" dirty="0">
                <a:latin typeface="Arial"/>
                <a:cs typeface="Arial"/>
              </a:rPr>
              <a:t> </a:t>
            </a:r>
            <a:r>
              <a:rPr sz="1350" dirty="0">
                <a:latin typeface="Arial"/>
                <a:cs typeface="Arial"/>
              </a:rPr>
              <a:t>&amp;</a:t>
            </a:r>
            <a:r>
              <a:rPr sz="1350" spc="-15" dirty="0">
                <a:latin typeface="Arial"/>
                <a:cs typeface="Arial"/>
              </a:rPr>
              <a:t> </a:t>
            </a:r>
            <a:r>
              <a:rPr sz="1350" spc="-8" dirty="0">
                <a:latin typeface="Arial"/>
                <a:cs typeface="Arial"/>
              </a:rPr>
              <a:t>Gewinnspiele</a:t>
            </a:r>
            <a:endParaRPr sz="1350">
              <a:latin typeface="Arial"/>
              <a:cs typeface="Arial"/>
            </a:endParaRPr>
          </a:p>
          <a:p>
            <a:pPr>
              <a:lnSpc>
                <a:spcPct val="100000"/>
              </a:lnSpc>
            </a:pPr>
            <a:endParaRPr sz="1350">
              <a:latin typeface="Arial"/>
              <a:cs typeface="Arial"/>
            </a:endParaRPr>
          </a:p>
          <a:p>
            <a:pPr>
              <a:spcBef>
                <a:spcPts val="938"/>
              </a:spcBef>
            </a:pPr>
            <a:endParaRPr sz="1350">
              <a:latin typeface="Arial"/>
              <a:cs typeface="Arial"/>
            </a:endParaRPr>
          </a:p>
          <a:p>
            <a:pPr marL="12859" algn="ctr"/>
            <a:r>
              <a:rPr sz="1350" dirty="0">
                <a:latin typeface="Arial"/>
                <a:cs typeface="Arial"/>
              </a:rPr>
              <a:t>Sponsoring,</a:t>
            </a:r>
            <a:r>
              <a:rPr sz="1350" spc="-30" dirty="0">
                <a:latin typeface="Arial"/>
                <a:cs typeface="Arial"/>
              </a:rPr>
              <a:t> </a:t>
            </a:r>
            <a:r>
              <a:rPr sz="1350" spc="-8" dirty="0">
                <a:latin typeface="Arial"/>
                <a:cs typeface="Arial"/>
              </a:rPr>
              <a:t>Goodiebags</a:t>
            </a:r>
            <a:endParaRPr sz="1350">
              <a:latin typeface="Arial"/>
              <a:cs typeface="Arial"/>
            </a:endParaRPr>
          </a:p>
        </p:txBody>
      </p:sp>
      <p:sp>
        <p:nvSpPr>
          <p:cNvPr id="13" name="object 13"/>
          <p:cNvSpPr/>
          <p:nvPr/>
        </p:nvSpPr>
        <p:spPr>
          <a:xfrm>
            <a:off x="2862167" y="3076290"/>
            <a:ext cx="3058001" cy="1953101"/>
          </a:xfrm>
          <a:custGeom>
            <a:avLst/>
            <a:gdLst/>
            <a:ahLst/>
            <a:cxnLst/>
            <a:rect l="l" t="t" r="r" b="b"/>
            <a:pathLst>
              <a:path w="4077334" h="2604135">
                <a:moveTo>
                  <a:pt x="903224" y="709802"/>
                </a:moveTo>
                <a:lnTo>
                  <a:pt x="0" y="925956"/>
                </a:lnTo>
              </a:path>
              <a:path w="4077334" h="2604135">
                <a:moveTo>
                  <a:pt x="3422777" y="133603"/>
                </a:moveTo>
                <a:lnTo>
                  <a:pt x="4077080" y="0"/>
                </a:lnTo>
              </a:path>
              <a:path w="4077334" h="2604135">
                <a:moveTo>
                  <a:pt x="1874774" y="2084323"/>
                </a:moveTo>
                <a:lnTo>
                  <a:pt x="1651127" y="2603880"/>
                </a:lnTo>
              </a:path>
            </a:pathLst>
          </a:custGeom>
          <a:ln w="38100">
            <a:solidFill>
              <a:srgbClr val="5FE1E1"/>
            </a:solidFill>
          </a:ln>
        </p:spPr>
        <p:txBody>
          <a:bodyPr wrap="square" lIns="0" tIns="0" rIns="0" bIns="0" rtlCol="0"/>
          <a:lstStyle/>
          <a:p>
            <a:endParaRPr sz="1350"/>
          </a:p>
        </p:txBody>
      </p:sp>
      <p:pic>
        <p:nvPicPr>
          <p:cNvPr id="14" name="object 14"/>
          <p:cNvPicPr/>
          <p:nvPr/>
        </p:nvPicPr>
        <p:blipFill>
          <a:blip r:embed="rId3" cstate="print"/>
          <a:stretch>
            <a:fillRect/>
          </a:stretch>
        </p:blipFill>
        <p:spPr>
          <a:xfrm>
            <a:off x="251517" y="1936527"/>
            <a:ext cx="2512219" cy="1413129"/>
          </a:xfrm>
          <a:prstGeom prst="rect">
            <a:avLst/>
          </a:prstGeom>
        </p:spPr>
      </p:pic>
      <p:sp>
        <p:nvSpPr>
          <p:cNvPr id="15" name="object 15"/>
          <p:cNvSpPr txBox="1"/>
          <p:nvPr/>
        </p:nvSpPr>
        <p:spPr>
          <a:xfrm>
            <a:off x="296342" y="3718750"/>
            <a:ext cx="2503646" cy="217367"/>
          </a:xfrm>
          <a:prstGeom prst="rect">
            <a:avLst/>
          </a:prstGeom>
        </p:spPr>
        <p:txBody>
          <a:bodyPr vert="horz" wrap="square" lIns="0" tIns="9525" rIns="0" bIns="0" rtlCol="0">
            <a:spAutoFit/>
          </a:bodyPr>
          <a:lstStyle/>
          <a:p>
            <a:pPr marL="9525">
              <a:spcBef>
                <a:spcPts val="75"/>
              </a:spcBef>
            </a:pPr>
            <a:r>
              <a:rPr sz="1350" dirty="0">
                <a:latin typeface="Arial"/>
                <a:cs typeface="Arial"/>
              </a:rPr>
              <a:t>Rundmails,</a:t>
            </a:r>
            <a:r>
              <a:rPr sz="1350" spc="4" dirty="0">
                <a:latin typeface="Arial"/>
                <a:cs typeface="Arial"/>
              </a:rPr>
              <a:t> </a:t>
            </a:r>
            <a:r>
              <a:rPr sz="1350" dirty="0">
                <a:latin typeface="Arial"/>
                <a:cs typeface="Arial"/>
              </a:rPr>
              <a:t>Infos</a:t>
            </a:r>
            <a:r>
              <a:rPr sz="1350" spc="-26" dirty="0">
                <a:latin typeface="Arial"/>
                <a:cs typeface="Arial"/>
              </a:rPr>
              <a:t> </a:t>
            </a:r>
            <a:r>
              <a:rPr sz="1350" dirty="0">
                <a:latin typeface="Arial"/>
                <a:cs typeface="Arial"/>
              </a:rPr>
              <a:t>an</a:t>
            </a:r>
            <a:r>
              <a:rPr sz="1350" spc="-8" dirty="0">
                <a:latin typeface="Arial"/>
                <a:cs typeface="Arial"/>
              </a:rPr>
              <a:t> Studierende</a:t>
            </a:r>
            <a:endParaRPr sz="1350">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23850" y="1160860"/>
            <a:ext cx="6210300" cy="717985"/>
          </a:xfrm>
          <a:prstGeom prst="rect">
            <a:avLst/>
          </a:prstGeom>
        </p:spPr>
        <p:txBody>
          <a:bodyPr vert="horz" wrap="square" lIns="0" tIns="10001" rIns="0" bIns="0" rtlCol="0" anchor="t" anchorCtr="0">
            <a:spAutoFit/>
          </a:bodyPr>
          <a:lstStyle/>
          <a:p>
            <a:pPr marL="9525">
              <a:lnSpc>
                <a:spcPct val="100000"/>
              </a:lnSpc>
              <a:spcBef>
                <a:spcPts val="79"/>
              </a:spcBef>
            </a:pPr>
            <a:r>
              <a:rPr dirty="0"/>
              <a:t>Was</a:t>
            </a:r>
            <a:r>
              <a:rPr spc="-11" dirty="0"/>
              <a:t> </a:t>
            </a:r>
            <a:r>
              <a:rPr dirty="0"/>
              <a:t>bedeutet</a:t>
            </a:r>
            <a:r>
              <a:rPr spc="-23" dirty="0"/>
              <a:t> </a:t>
            </a:r>
            <a:r>
              <a:rPr dirty="0"/>
              <a:t>die</a:t>
            </a:r>
            <a:r>
              <a:rPr spc="-19" dirty="0"/>
              <a:t> </a:t>
            </a:r>
            <a:r>
              <a:rPr dirty="0"/>
              <a:t>aktive</a:t>
            </a:r>
            <a:r>
              <a:rPr spc="-23" dirty="0"/>
              <a:t> </a:t>
            </a:r>
            <a:r>
              <a:rPr dirty="0"/>
              <a:t>Mitarbeit</a:t>
            </a:r>
            <a:r>
              <a:rPr spc="-19" dirty="0"/>
              <a:t> </a:t>
            </a:r>
            <a:r>
              <a:rPr dirty="0"/>
              <a:t>in</a:t>
            </a:r>
            <a:r>
              <a:rPr spc="-8" dirty="0"/>
              <a:t> </a:t>
            </a:r>
            <a:r>
              <a:rPr dirty="0"/>
              <a:t>der</a:t>
            </a:r>
            <a:r>
              <a:rPr spc="-19" dirty="0"/>
              <a:t> FG?</a:t>
            </a:r>
          </a:p>
        </p:txBody>
      </p:sp>
      <p:sp>
        <p:nvSpPr>
          <p:cNvPr id="3" name="object 3"/>
          <p:cNvSpPr txBox="1"/>
          <p:nvPr/>
        </p:nvSpPr>
        <p:spPr>
          <a:xfrm>
            <a:off x="327431" y="1957083"/>
            <a:ext cx="5458778" cy="2842925"/>
          </a:xfrm>
          <a:prstGeom prst="rect">
            <a:avLst/>
          </a:prstGeom>
        </p:spPr>
        <p:txBody>
          <a:bodyPr vert="horz" wrap="square" lIns="0" tIns="59531" rIns="0" bIns="0" rtlCol="0">
            <a:spAutoFit/>
          </a:bodyPr>
          <a:lstStyle/>
          <a:p>
            <a:pPr marL="9525">
              <a:spcBef>
                <a:spcPts val="469"/>
              </a:spcBef>
            </a:pPr>
            <a:r>
              <a:rPr sz="1500" dirty="0">
                <a:solidFill>
                  <a:srgbClr val="1EA4A4"/>
                </a:solidFill>
                <a:latin typeface="Arial"/>
                <a:cs typeface="Arial"/>
              </a:rPr>
              <a:t>Für</a:t>
            </a:r>
            <a:r>
              <a:rPr sz="1500" spc="-23" dirty="0">
                <a:solidFill>
                  <a:srgbClr val="1EA4A4"/>
                </a:solidFill>
                <a:latin typeface="Arial"/>
                <a:cs typeface="Arial"/>
              </a:rPr>
              <a:t> </a:t>
            </a:r>
            <a:r>
              <a:rPr sz="1500" dirty="0">
                <a:solidFill>
                  <a:srgbClr val="1EA4A4"/>
                </a:solidFill>
                <a:latin typeface="Arial"/>
                <a:cs typeface="Arial"/>
              </a:rPr>
              <a:t>dich</a:t>
            </a:r>
            <a:r>
              <a:rPr sz="1500" spc="-23" dirty="0">
                <a:solidFill>
                  <a:srgbClr val="1EA4A4"/>
                </a:solidFill>
                <a:latin typeface="Arial"/>
                <a:cs typeface="Arial"/>
              </a:rPr>
              <a:t> </a:t>
            </a:r>
            <a:r>
              <a:rPr sz="1500" spc="-8" dirty="0">
                <a:solidFill>
                  <a:srgbClr val="1EA4A4"/>
                </a:solidFill>
                <a:latin typeface="Arial"/>
                <a:cs typeface="Arial"/>
              </a:rPr>
              <a:t>persönlich</a:t>
            </a:r>
            <a:endParaRPr sz="1500">
              <a:latin typeface="Arial"/>
              <a:cs typeface="Arial"/>
            </a:endParaRPr>
          </a:p>
          <a:p>
            <a:pPr marL="609124" indent="-256699">
              <a:spcBef>
                <a:spcPts val="398"/>
              </a:spcBef>
              <a:buSzPct val="90000"/>
              <a:buChar char="-"/>
              <a:tabLst>
                <a:tab pos="609124" algn="l"/>
              </a:tabLst>
            </a:pPr>
            <a:r>
              <a:rPr sz="1500" dirty="0">
                <a:latin typeface="Arial"/>
                <a:cs typeface="Arial"/>
              </a:rPr>
              <a:t>Aufbau</a:t>
            </a:r>
            <a:r>
              <a:rPr sz="1500" spc="-26" dirty="0">
                <a:latin typeface="Arial"/>
                <a:cs typeface="Arial"/>
              </a:rPr>
              <a:t> </a:t>
            </a:r>
            <a:r>
              <a:rPr sz="1500" dirty="0">
                <a:latin typeface="Arial"/>
                <a:cs typeface="Arial"/>
              </a:rPr>
              <a:t>eines</a:t>
            </a:r>
            <a:r>
              <a:rPr sz="1500" spc="-19" dirty="0">
                <a:latin typeface="Arial"/>
                <a:cs typeface="Arial"/>
              </a:rPr>
              <a:t> </a:t>
            </a:r>
            <a:r>
              <a:rPr sz="1500" dirty="0">
                <a:latin typeface="Arial"/>
                <a:cs typeface="Arial"/>
              </a:rPr>
              <a:t>Netzwerks</a:t>
            </a:r>
            <a:r>
              <a:rPr sz="1500" spc="-53" dirty="0">
                <a:latin typeface="Arial"/>
                <a:cs typeface="Arial"/>
              </a:rPr>
              <a:t> </a:t>
            </a:r>
            <a:r>
              <a:rPr sz="1500" dirty="0">
                <a:latin typeface="Arial"/>
                <a:cs typeface="Arial"/>
              </a:rPr>
              <a:t>(neue</a:t>
            </a:r>
            <a:r>
              <a:rPr sz="1500" spc="-30" dirty="0">
                <a:latin typeface="Arial"/>
                <a:cs typeface="Arial"/>
              </a:rPr>
              <a:t> </a:t>
            </a:r>
            <a:r>
              <a:rPr sz="1500" dirty="0">
                <a:latin typeface="Arial"/>
                <a:cs typeface="Arial"/>
              </a:rPr>
              <a:t>Freunde</a:t>
            </a:r>
            <a:r>
              <a:rPr sz="1500" spc="-38" dirty="0">
                <a:latin typeface="Arial"/>
                <a:cs typeface="Arial"/>
              </a:rPr>
              <a:t> </a:t>
            </a:r>
            <a:r>
              <a:rPr sz="1500" dirty="0">
                <a:latin typeface="Arial"/>
                <a:cs typeface="Arial"/>
              </a:rPr>
              <a:t>und</a:t>
            </a:r>
            <a:r>
              <a:rPr sz="1500" spc="-26" dirty="0">
                <a:latin typeface="Arial"/>
                <a:cs typeface="Arial"/>
              </a:rPr>
              <a:t> </a:t>
            </a:r>
            <a:r>
              <a:rPr sz="1500" spc="-8" dirty="0">
                <a:latin typeface="Arial"/>
                <a:cs typeface="Arial"/>
              </a:rPr>
              <a:t>Bekannte)</a:t>
            </a:r>
            <a:endParaRPr sz="1500">
              <a:latin typeface="Arial"/>
              <a:cs typeface="Arial"/>
            </a:endParaRPr>
          </a:p>
          <a:p>
            <a:pPr marL="609124" indent="-256699">
              <a:spcBef>
                <a:spcPts val="398"/>
              </a:spcBef>
              <a:buSzPct val="90000"/>
              <a:buChar char="-"/>
              <a:tabLst>
                <a:tab pos="609124" algn="l"/>
              </a:tabLst>
            </a:pPr>
            <a:r>
              <a:rPr sz="1500" spc="-8" dirty="0">
                <a:latin typeface="Arial"/>
                <a:cs typeface="Arial"/>
              </a:rPr>
              <a:t>Uni-</a:t>
            </a:r>
            <a:r>
              <a:rPr sz="1500" dirty="0">
                <a:latin typeface="Arial"/>
                <a:cs typeface="Arial"/>
              </a:rPr>
              <a:t>Leben</a:t>
            </a:r>
            <a:r>
              <a:rPr sz="1500" spc="-30" dirty="0">
                <a:latin typeface="Arial"/>
                <a:cs typeface="Arial"/>
              </a:rPr>
              <a:t> </a:t>
            </a:r>
            <a:r>
              <a:rPr sz="1500" spc="-8" dirty="0">
                <a:latin typeface="Arial"/>
                <a:cs typeface="Arial"/>
              </a:rPr>
              <a:t>mitgestalten</a:t>
            </a:r>
            <a:endParaRPr sz="1500">
              <a:latin typeface="Arial"/>
              <a:cs typeface="Arial"/>
            </a:endParaRPr>
          </a:p>
          <a:p>
            <a:pPr marL="609124" indent="-256699">
              <a:spcBef>
                <a:spcPts val="398"/>
              </a:spcBef>
              <a:buSzPct val="90000"/>
              <a:buChar char="-"/>
              <a:tabLst>
                <a:tab pos="609124" algn="l"/>
              </a:tabLst>
            </a:pPr>
            <a:r>
              <a:rPr sz="1500" dirty="0">
                <a:latin typeface="Arial"/>
                <a:cs typeface="Arial"/>
              </a:rPr>
              <a:t>Sinnvolle,</a:t>
            </a:r>
            <a:r>
              <a:rPr sz="1500" spc="-15" dirty="0">
                <a:latin typeface="Arial"/>
                <a:cs typeface="Arial"/>
              </a:rPr>
              <a:t> </a:t>
            </a:r>
            <a:r>
              <a:rPr sz="1500" dirty="0">
                <a:latin typeface="Arial"/>
                <a:cs typeface="Arial"/>
              </a:rPr>
              <a:t>ehrenamtliche</a:t>
            </a:r>
            <a:r>
              <a:rPr sz="1500" spc="-41" dirty="0">
                <a:latin typeface="Arial"/>
                <a:cs typeface="Arial"/>
              </a:rPr>
              <a:t> </a:t>
            </a:r>
            <a:r>
              <a:rPr sz="1500" dirty="0">
                <a:latin typeface="Arial"/>
                <a:cs typeface="Arial"/>
              </a:rPr>
              <a:t>Tätigkeit</a:t>
            </a:r>
            <a:r>
              <a:rPr sz="1500" spc="-30" dirty="0">
                <a:latin typeface="Arial"/>
                <a:cs typeface="Arial"/>
              </a:rPr>
              <a:t> </a:t>
            </a:r>
            <a:r>
              <a:rPr sz="1500" dirty="0">
                <a:latin typeface="Arial"/>
                <a:cs typeface="Arial"/>
              </a:rPr>
              <a:t>während</a:t>
            </a:r>
            <a:r>
              <a:rPr sz="1500" spc="-41" dirty="0">
                <a:latin typeface="Arial"/>
                <a:cs typeface="Arial"/>
              </a:rPr>
              <a:t> </a:t>
            </a:r>
            <a:r>
              <a:rPr sz="1500" dirty="0">
                <a:latin typeface="Arial"/>
                <a:cs typeface="Arial"/>
              </a:rPr>
              <a:t>des</a:t>
            </a:r>
            <a:r>
              <a:rPr sz="1500" spc="-23" dirty="0">
                <a:latin typeface="Arial"/>
                <a:cs typeface="Arial"/>
              </a:rPr>
              <a:t> </a:t>
            </a:r>
            <a:r>
              <a:rPr sz="1500" spc="-8" dirty="0">
                <a:latin typeface="Arial"/>
                <a:cs typeface="Arial"/>
              </a:rPr>
              <a:t>Studiums</a:t>
            </a:r>
            <a:endParaRPr sz="1500">
              <a:latin typeface="Arial"/>
              <a:cs typeface="Arial"/>
            </a:endParaRPr>
          </a:p>
          <a:p>
            <a:pPr marL="609124" indent="-256699">
              <a:spcBef>
                <a:spcPts val="394"/>
              </a:spcBef>
              <a:buSzPct val="90000"/>
              <a:buChar char="-"/>
              <a:tabLst>
                <a:tab pos="609124" algn="l"/>
              </a:tabLst>
            </a:pPr>
            <a:r>
              <a:rPr sz="1500" dirty="0">
                <a:latin typeface="Arial"/>
                <a:cs typeface="Arial"/>
              </a:rPr>
              <a:t>Wertet</a:t>
            </a:r>
            <a:r>
              <a:rPr sz="1500" spc="-56" dirty="0">
                <a:latin typeface="Arial"/>
                <a:cs typeface="Arial"/>
              </a:rPr>
              <a:t> </a:t>
            </a:r>
            <a:r>
              <a:rPr sz="1500" dirty="0">
                <a:latin typeface="Arial"/>
                <a:cs typeface="Arial"/>
              </a:rPr>
              <a:t>Bewerbungsunterlagen</a:t>
            </a:r>
            <a:r>
              <a:rPr sz="1500" spc="-49" dirty="0">
                <a:latin typeface="Arial"/>
                <a:cs typeface="Arial"/>
              </a:rPr>
              <a:t> </a:t>
            </a:r>
            <a:r>
              <a:rPr sz="1500" spc="-19" dirty="0">
                <a:latin typeface="Arial"/>
                <a:cs typeface="Arial"/>
              </a:rPr>
              <a:t>auf</a:t>
            </a:r>
            <a:endParaRPr sz="1500">
              <a:latin typeface="Arial"/>
              <a:cs typeface="Arial"/>
            </a:endParaRPr>
          </a:p>
          <a:p>
            <a:pPr marL="609124" indent="-256699">
              <a:spcBef>
                <a:spcPts val="398"/>
              </a:spcBef>
              <a:buSzPct val="90000"/>
              <a:buChar char="-"/>
              <a:tabLst>
                <a:tab pos="609124" algn="l"/>
              </a:tabLst>
            </a:pPr>
            <a:r>
              <a:rPr sz="1500" dirty="0">
                <a:latin typeface="Arial"/>
                <a:cs typeface="Arial"/>
              </a:rPr>
              <a:t>Erwerb</a:t>
            </a:r>
            <a:r>
              <a:rPr sz="1500" spc="-30" dirty="0">
                <a:latin typeface="Arial"/>
                <a:cs typeface="Arial"/>
              </a:rPr>
              <a:t> </a:t>
            </a:r>
            <a:r>
              <a:rPr sz="1500" dirty="0">
                <a:latin typeface="Arial"/>
                <a:cs typeface="Arial"/>
              </a:rPr>
              <a:t>von</a:t>
            </a:r>
            <a:r>
              <a:rPr sz="1500" spc="-11" dirty="0">
                <a:latin typeface="Arial"/>
                <a:cs typeface="Arial"/>
              </a:rPr>
              <a:t> </a:t>
            </a:r>
            <a:r>
              <a:rPr sz="1500" spc="-8" dirty="0">
                <a:latin typeface="Arial"/>
                <a:cs typeface="Arial"/>
              </a:rPr>
              <a:t>Orga-</a:t>
            </a:r>
            <a:r>
              <a:rPr sz="1500" dirty="0">
                <a:latin typeface="Arial"/>
                <a:cs typeface="Arial"/>
              </a:rPr>
              <a:t>Skills</a:t>
            </a:r>
            <a:r>
              <a:rPr sz="1500" spc="-34" dirty="0">
                <a:latin typeface="Arial"/>
                <a:cs typeface="Arial"/>
              </a:rPr>
              <a:t> </a:t>
            </a:r>
            <a:r>
              <a:rPr sz="1500" spc="-15" dirty="0">
                <a:latin typeface="Arial"/>
                <a:cs typeface="Arial"/>
              </a:rPr>
              <a:t>etc.</a:t>
            </a:r>
            <a:endParaRPr sz="1500">
              <a:latin typeface="Arial"/>
              <a:cs typeface="Arial"/>
            </a:endParaRPr>
          </a:p>
          <a:p>
            <a:pPr>
              <a:spcBef>
                <a:spcPts val="866"/>
              </a:spcBef>
              <a:buFont typeface="Arial"/>
              <a:buChar char="-"/>
            </a:pPr>
            <a:endParaRPr sz="1500">
              <a:latin typeface="Arial"/>
              <a:cs typeface="Arial"/>
            </a:endParaRPr>
          </a:p>
          <a:p>
            <a:pPr marL="9525"/>
            <a:r>
              <a:rPr sz="1500" spc="-8" dirty="0">
                <a:solidFill>
                  <a:srgbClr val="1EA4A4"/>
                </a:solidFill>
                <a:latin typeface="Arial"/>
                <a:cs typeface="Arial"/>
              </a:rPr>
              <a:t>Benefits</a:t>
            </a:r>
            <a:endParaRPr sz="1500">
              <a:latin typeface="Arial"/>
              <a:cs typeface="Arial"/>
            </a:endParaRPr>
          </a:p>
          <a:p>
            <a:pPr marL="609124" indent="-256699">
              <a:spcBef>
                <a:spcPts val="398"/>
              </a:spcBef>
              <a:buSzPct val="90000"/>
              <a:buChar char="-"/>
              <a:tabLst>
                <a:tab pos="609124" algn="l"/>
              </a:tabLst>
            </a:pPr>
            <a:r>
              <a:rPr sz="1500" dirty="0">
                <a:latin typeface="Arial"/>
                <a:cs typeface="Arial"/>
              </a:rPr>
              <a:t>Erwerb</a:t>
            </a:r>
            <a:r>
              <a:rPr sz="1500" spc="-30" dirty="0">
                <a:latin typeface="Arial"/>
                <a:cs typeface="Arial"/>
              </a:rPr>
              <a:t> </a:t>
            </a:r>
            <a:r>
              <a:rPr sz="1500" dirty="0">
                <a:latin typeface="Arial"/>
                <a:cs typeface="Arial"/>
              </a:rPr>
              <a:t>von</a:t>
            </a:r>
            <a:r>
              <a:rPr sz="1500" spc="-19" dirty="0">
                <a:latin typeface="Arial"/>
                <a:cs typeface="Arial"/>
              </a:rPr>
              <a:t> </a:t>
            </a:r>
            <a:r>
              <a:rPr sz="1500" dirty="0">
                <a:latin typeface="Arial"/>
                <a:cs typeface="Arial"/>
              </a:rPr>
              <a:t>bis</a:t>
            </a:r>
            <a:r>
              <a:rPr sz="1500" spc="-23" dirty="0">
                <a:latin typeface="Arial"/>
                <a:cs typeface="Arial"/>
              </a:rPr>
              <a:t> </a:t>
            </a:r>
            <a:r>
              <a:rPr sz="1500" dirty="0">
                <a:latin typeface="Arial"/>
                <a:cs typeface="Arial"/>
              </a:rPr>
              <a:t>zu</a:t>
            </a:r>
            <a:r>
              <a:rPr sz="1500" spc="-23" dirty="0">
                <a:latin typeface="Arial"/>
                <a:cs typeface="Arial"/>
              </a:rPr>
              <a:t> </a:t>
            </a:r>
            <a:r>
              <a:rPr sz="1500" dirty="0">
                <a:latin typeface="Arial"/>
                <a:cs typeface="Arial"/>
              </a:rPr>
              <a:t>6</a:t>
            </a:r>
            <a:r>
              <a:rPr sz="1500" spc="-23" dirty="0">
                <a:latin typeface="Arial"/>
                <a:cs typeface="Arial"/>
              </a:rPr>
              <a:t> </a:t>
            </a:r>
            <a:r>
              <a:rPr sz="1500" dirty="0">
                <a:latin typeface="Arial"/>
                <a:cs typeface="Arial"/>
              </a:rPr>
              <a:t>KP</a:t>
            </a:r>
            <a:r>
              <a:rPr sz="1500" spc="-15" dirty="0">
                <a:latin typeface="Arial"/>
                <a:cs typeface="Arial"/>
              </a:rPr>
              <a:t> </a:t>
            </a:r>
            <a:r>
              <a:rPr sz="1500" spc="-8" dirty="0">
                <a:latin typeface="Arial"/>
                <a:cs typeface="Arial"/>
              </a:rPr>
              <a:t>(Wahlbereich)</a:t>
            </a:r>
            <a:endParaRPr sz="1500">
              <a:latin typeface="Arial"/>
              <a:cs typeface="Arial"/>
            </a:endParaRPr>
          </a:p>
          <a:p>
            <a:pPr marL="609124" indent="-256699">
              <a:spcBef>
                <a:spcPts val="398"/>
              </a:spcBef>
              <a:buSzPct val="90000"/>
              <a:buChar char="-"/>
              <a:tabLst>
                <a:tab pos="609124" algn="l"/>
              </a:tabLst>
            </a:pPr>
            <a:r>
              <a:rPr sz="1500" dirty="0">
                <a:latin typeface="Arial"/>
                <a:cs typeface="Arial"/>
              </a:rPr>
              <a:t>Exklusiver</a:t>
            </a:r>
            <a:r>
              <a:rPr sz="1500" spc="-41" dirty="0">
                <a:latin typeface="Arial"/>
                <a:cs typeface="Arial"/>
              </a:rPr>
              <a:t> </a:t>
            </a:r>
            <a:r>
              <a:rPr sz="1500" dirty="0">
                <a:latin typeface="Arial"/>
                <a:cs typeface="Arial"/>
              </a:rPr>
              <a:t>FG-</a:t>
            </a:r>
            <a:r>
              <a:rPr sz="1500" spc="-8" dirty="0">
                <a:latin typeface="Arial"/>
                <a:cs typeface="Arial"/>
              </a:rPr>
              <a:t>Hoodie</a:t>
            </a:r>
            <a:endParaRPr sz="1500">
              <a:latin typeface="Arial"/>
              <a:cs typeface="Arial"/>
            </a:endParaRPr>
          </a:p>
        </p:txBody>
      </p:sp>
      <p:sp>
        <p:nvSpPr>
          <p:cNvPr id="4" name="object 4"/>
          <p:cNvSpPr txBox="1"/>
          <p:nvPr/>
        </p:nvSpPr>
        <p:spPr>
          <a:xfrm>
            <a:off x="8851202" y="5757823"/>
            <a:ext cx="50959" cy="78868"/>
          </a:xfrm>
          <a:prstGeom prst="rect">
            <a:avLst/>
          </a:prstGeom>
        </p:spPr>
        <p:txBody>
          <a:bodyPr vert="horz" wrap="square" lIns="0" tIns="9525" rIns="0" bIns="0" rtlCol="0">
            <a:spAutoFit/>
          </a:bodyPr>
          <a:lstStyle/>
          <a:p>
            <a:pPr marL="9525">
              <a:spcBef>
                <a:spcPts val="75"/>
              </a:spcBef>
            </a:pPr>
            <a:r>
              <a:rPr sz="450" spc="-38" dirty="0">
                <a:latin typeface="Arial"/>
                <a:cs typeface="Arial"/>
              </a:rPr>
              <a:t>6</a:t>
            </a:r>
            <a:endParaRPr sz="450">
              <a:latin typeface="Arial"/>
              <a:cs typeface="Arial"/>
            </a:endParaRPr>
          </a:p>
        </p:txBody>
      </p:sp>
      <p:pic>
        <p:nvPicPr>
          <p:cNvPr id="5" name="object 5"/>
          <p:cNvPicPr/>
          <p:nvPr/>
        </p:nvPicPr>
        <p:blipFill>
          <a:blip r:embed="rId2" cstate="print"/>
          <a:stretch>
            <a:fillRect/>
          </a:stretch>
        </p:blipFill>
        <p:spPr>
          <a:xfrm>
            <a:off x="6204585" y="2131886"/>
            <a:ext cx="2687859" cy="1726311"/>
          </a:xfrm>
          <a:prstGeom prst="rect">
            <a:avLst/>
          </a:prstGeom>
        </p:spPr>
      </p:pic>
      <p:pic>
        <p:nvPicPr>
          <p:cNvPr id="6" name="object 6"/>
          <p:cNvPicPr/>
          <p:nvPr/>
        </p:nvPicPr>
        <p:blipFill>
          <a:blip r:embed="rId3" cstate="print"/>
          <a:stretch>
            <a:fillRect/>
          </a:stretch>
        </p:blipFill>
        <p:spPr>
          <a:xfrm>
            <a:off x="6204585" y="3992270"/>
            <a:ext cx="2687859" cy="154305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016794"/>
            <a:ext cx="8982075" cy="2088356"/>
            <a:chOff x="0" y="212725"/>
            <a:chExt cx="11976100" cy="2784475"/>
          </a:xfrm>
        </p:grpSpPr>
        <p:sp>
          <p:nvSpPr>
            <p:cNvPr id="3" name="object 3"/>
            <p:cNvSpPr/>
            <p:nvPr/>
          </p:nvSpPr>
          <p:spPr>
            <a:xfrm>
              <a:off x="0" y="212725"/>
              <a:ext cx="11976100" cy="2784475"/>
            </a:xfrm>
            <a:custGeom>
              <a:avLst/>
              <a:gdLst/>
              <a:ahLst/>
              <a:cxnLst/>
              <a:rect l="l" t="t" r="r" b="b"/>
              <a:pathLst>
                <a:path w="11976100" h="2784475">
                  <a:moveTo>
                    <a:pt x="11976100" y="0"/>
                  </a:moveTo>
                  <a:lnTo>
                    <a:pt x="0" y="0"/>
                  </a:lnTo>
                  <a:lnTo>
                    <a:pt x="0" y="2784475"/>
                  </a:lnTo>
                  <a:lnTo>
                    <a:pt x="11976100" y="2784475"/>
                  </a:lnTo>
                  <a:lnTo>
                    <a:pt x="11976100" y="0"/>
                  </a:lnTo>
                  <a:close/>
                </a:path>
              </a:pathLst>
            </a:custGeom>
            <a:solidFill>
              <a:srgbClr val="A4D6D2"/>
            </a:solidFill>
          </p:spPr>
          <p:txBody>
            <a:bodyPr wrap="square" lIns="0" tIns="0" rIns="0" bIns="0" rtlCol="0"/>
            <a:lstStyle/>
            <a:p>
              <a:endParaRPr sz="1350"/>
            </a:p>
          </p:txBody>
        </p:sp>
        <p:pic>
          <p:nvPicPr>
            <p:cNvPr id="4" name="object 4"/>
            <p:cNvPicPr/>
            <p:nvPr/>
          </p:nvPicPr>
          <p:blipFill>
            <a:blip r:embed="rId2" cstate="print"/>
            <a:stretch>
              <a:fillRect/>
            </a:stretch>
          </p:blipFill>
          <p:spPr>
            <a:xfrm>
              <a:off x="183045" y="396062"/>
              <a:ext cx="1628520" cy="568375"/>
            </a:xfrm>
            <a:prstGeom prst="rect">
              <a:avLst/>
            </a:prstGeom>
          </p:spPr>
        </p:pic>
      </p:grpSp>
      <p:sp>
        <p:nvSpPr>
          <p:cNvPr id="5" name="object 5" descr="$PPTXTitle"/>
          <p:cNvSpPr txBox="1">
            <a:spLocks noGrp="1"/>
          </p:cNvSpPr>
          <p:nvPr>
            <p:ph type="title"/>
          </p:nvPr>
        </p:nvSpPr>
        <p:spPr>
          <a:xfrm>
            <a:off x="0" y="1016794"/>
            <a:ext cx="8982075" cy="1361911"/>
          </a:xfrm>
          <a:prstGeom prst="rect">
            <a:avLst/>
          </a:prstGeom>
        </p:spPr>
        <p:txBody>
          <a:bodyPr vert="horz" wrap="square" lIns="0" tIns="0" rIns="0" bIns="0" rtlCol="0" anchor="t" anchorCtr="0">
            <a:spAutoFit/>
          </a:bodyPr>
          <a:lstStyle/>
          <a:p>
            <a:pPr>
              <a:lnSpc>
                <a:spcPct val="100000"/>
              </a:lnSpc>
            </a:pPr>
            <a:endParaRPr sz="2700">
              <a:latin typeface="Times New Roman"/>
              <a:cs typeface="Times New Roman"/>
            </a:endParaRPr>
          </a:p>
          <a:p>
            <a:pPr>
              <a:lnSpc>
                <a:spcPct val="100000"/>
              </a:lnSpc>
              <a:spcBef>
                <a:spcPts val="874"/>
              </a:spcBef>
            </a:pPr>
            <a:endParaRPr sz="2700">
              <a:latin typeface="Times New Roman"/>
              <a:cs typeface="Times New Roman"/>
            </a:endParaRPr>
          </a:p>
          <a:p>
            <a:pPr marL="1840706">
              <a:lnSpc>
                <a:spcPct val="100000"/>
              </a:lnSpc>
            </a:pPr>
            <a:r>
              <a:rPr sz="2700" dirty="0"/>
              <a:t>Wir</a:t>
            </a:r>
            <a:r>
              <a:rPr sz="2700" spc="-53" dirty="0"/>
              <a:t> </a:t>
            </a:r>
            <a:r>
              <a:rPr sz="2700" dirty="0"/>
              <a:t>freuen</a:t>
            </a:r>
            <a:r>
              <a:rPr sz="2700" spc="-53" dirty="0"/>
              <a:t> </a:t>
            </a:r>
            <a:r>
              <a:rPr sz="2700" dirty="0"/>
              <a:t>uns</a:t>
            </a:r>
            <a:r>
              <a:rPr sz="2700" spc="-41" dirty="0"/>
              <a:t> </a:t>
            </a:r>
            <a:r>
              <a:rPr sz="2700" dirty="0"/>
              <a:t>auf</a:t>
            </a:r>
            <a:r>
              <a:rPr sz="2700" spc="-53" dirty="0"/>
              <a:t> </a:t>
            </a:r>
            <a:r>
              <a:rPr sz="2700" spc="-8" dirty="0"/>
              <a:t>dich!</a:t>
            </a:r>
            <a:endParaRPr sz="2700"/>
          </a:p>
        </p:txBody>
      </p:sp>
      <p:sp>
        <p:nvSpPr>
          <p:cNvPr id="6" name="object 6"/>
          <p:cNvSpPr txBox="1">
            <a:spLocks noGrp="1"/>
          </p:cNvSpPr>
          <p:nvPr>
            <p:ph type="body" idx="1"/>
          </p:nvPr>
        </p:nvSpPr>
        <p:spPr>
          <a:xfrm>
            <a:off x="324000" y="3467384"/>
            <a:ext cx="6210150" cy="2553904"/>
          </a:xfrm>
          <a:prstGeom prst="rect">
            <a:avLst/>
          </a:prstGeom>
        </p:spPr>
        <p:txBody>
          <a:bodyPr vert="horz" wrap="square" lIns="0" tIns="9525" rIns="0" bIns="0" rtlCol="0">
            <a:spAutoFit/>
          </a:bodyPr>
          <a:lstStyle/>
          <a:p>
            <a:pPr marL="266700" indent="-257175">
              <a:lnSpc>
                <a:spcPct val="100000"/>
              </a:lnSpc>
              <a:spcBef>
                <a:spcPts val="75"/>
              </a:spcBef>
              <a:buChar char="-"/>
              <a:tabLst>
                <a:tab pos="266700" algn="l"/>
              </a:tabLst>
            </a:pPr>
            <a:r>
              <a:rPr dirty="0"/>
              <a:t>Mail: </a:t>
            </a:r>
            <a:r>
              <a:rPr spc="-8" dirty="0">
                <a:hlinkClick r:id="rId3"/>
              </a:rPr>
              <a:t>fg-psychologie@unibas.ch</a:t>
            </a:r>
          </a:p>
          <a:p>
            <a:pPr>
              <a:lnSpc>
                <a:spcPct val="100000"/>
              </a:lnSpc>
              <a:spcBef>
                <a:spcPts val="68"/>
              </a:spcBef>
              <a:buFont typeface="Arial"/>
              <a:buChar char="-"/>
            </a:pPr>
            <a:endParaRPr spc="-8" dirty="0">
              <a:hlinkClick r:id="rId3"/>
            </a:endParaRPr>
          </a:p>
          <a:p>
            <a:pPr marL="266700" indent="-257175">
              <a:lnSpc>
                <a:spcPct val="100000"/>
              </a:lnSpc>
              <a:buChar char="-"/>
              <a:tabLst>
                <a:tab pos="266700" algn="l"/>
              </a:tabLst>
            </a:pPr>
            <a:r>
              <a:rPr dirty="0"/>
              <a:t>Instagram:</a:t>
            </a:r>
            <a:r>
              <a:rPr spc="-38" dirty="0"/>
              <a:t> </a:t>
            </a:r>
            <a:r>
              <a:rPr u="sng" spc="-8" dirty="0">
                <a:uFill>
                  <a:solidFill>
                    <a:srgbClr val="000000"/>
                  </a:solidFill>
                </a:uFill>
                <a:hlinkClick r:id="rId4"/>
              </a:rPr>
              <a:t>@fg_psychologie</a:t>
            </a:r>
          </a:p>
          <a:p>
            <a:pPr>
              <a:lnSpc>
                <a:spcPct val="100000"/>
              </a:lnSpc>
              <a:spcBef>
                <a:spcPts val="68"/>
              </a:spcBef>
              <a:buFont typeface="Arial"/>
              <a:buChar char="-"/>
            </a:pPr>
            <a:endParaRPr u="sng" spc="-8" dirty="0">
              <a:uFill>
                <a:solidFill>
                  <a:srgbClr val="000000"/>
                </a:solidFill>
              </a:uFill>
              <a:hlinkClick r:id="rId4"/>
            </a:endParaRPr>
          </a:p>
          <a:p>
            <a:pPr marL="266700" indent="-257175">
              <a:lnSpc>
                <a:spcPct val="100000"/>
              </a:lnSpc>
              <a:buChar char="-"/>
              <a:tabLst>
                <a:tab pos="266700" algn="l"/>
              </a:tabLst>
            </a:pPr>
            <a:r>
              <a:rPr dirty="0"/>
              <a:t>Webseite:</a:t>
            </a:r>
            <a:r>
              <a:rPr spc="49" dirty="0"/>
              <a:t> </a:t>
            </a:r>
            <a:r>
              <a:rPr u="sng" spc="-8" dirty="0">
                <a:uFill>
                  <a:solidFill>
                    <a:srgbClr val="000000"/>
                  </a:solidFill>
                </a:uFill>
                <a:hlinkClick r:id="rId5"/>
              </a:rPr>
              <a:t>https://fg-psychologie.unibas.ch/de/</a:t>
            </a:r>
          </a:p>
          <a:p>
            <a:pPr>
              <a:lnSpc>
                <a:spcPct val="100000"/>
              </a:lnSpc>
              <a:spcBef>
                <a:spcPts val="68"/>
              </a:spcBef>
              <a:buFont typeface="Arial"/>
              <a:buChar char="-"/>
            </a:pPr>
            <a:endParaRPr u="sng" spc="-8" dirty="0">
              <a:uFill>
                <a:solidFill>
                  <a:srgbClr val="000000"/>
                </a:solidFill>
              </a:uFill>
              <a:hlinkClick r:id="rId5"/>
            </a:endParaRPr>
          </a:p>
          <a:p>
            <a:pPr marL="266700" indent="-257175">
              <a:lnSpc>
                <a:spcPct val="100000"/>
              </a:lnSpc>
              <a:buChar char="-"/>
              <a:tabLst>
                <a:tab pos="266700" algn="l"/>
              </a:tabLst>
            </a:pPr>
            <a:r>
              <a:rPr spc="-8" dirty="0"/>
              <a:t>Buddyprogramm:</a:t>
            </a:r>
          </a:p>
          <a:p>
            <a:pPr>
              <a:lnSpc>
                <a:spcPct val="100000"/>
              </a:lnSpc>
              <a:spcBef>
                <a:spcPts val="71"/>
              </a:spcBef>
              <a:buFont typeface="Arial"/>
              <a:buChar char="-"/>
            </a:pPr>
            <a:endParaRPr spc="-8" dirty="0"/>
          </a:p>
          <a:p>
            <a:pPr marL="266700" indent="-257175">
              <a:lnSpc>
                <a:spcPct val="100000"/>
              </a:lnSpc>
              <a:buChar char="-"/>
              <a:tabLst>
                <a:tab pos="266700" algn="l"/>
              </a:tabLst>
            </a:pPr>
            <a:r>
              <a:rPr dirty="0"/>
              <a:t>Sitzungen:</a:t>
            </a:r>
            <a:r>
              <a:rPr spc="-23" dirty="0"/>
              <a:t> </a:t>
            </a:r>
            <a:r>
              <a:rPr dirty="0"/>
              <a:t>ein-</a:t>
            </a:r>
            <a:r>
              <a:rPr spc="-23" dirty="0"/>
              <a:t> </a:t>
            </a:r>
            <a:r>
              <a:rPr dirty="0"/>
              <a:t>bis</a:t>
            </a:r>
            <a:r>
              <a:rPr spc="-30" dirty="0"/>
              <a:t> </a:t>
            </a:r>
            <a:r>
              <a:rPr dirty="0"/>
              <a:t>zweimal</a:t>
            </a:r>
            <a:r>
              <a:rPr spc="-4" dirty="0"/>
              <a:t> </a:t>
            </a:r>
            <a:r>
              <a:rPr spc="-8" dirty="0"/>
              <a:t>monatlich</a:t>
            </a:r>
          </a:p>
        </p:txBody>
      </p:sp>
      <p:pic>
        <p:nvPicPr>
          <p:cNvPr id="7" name="object 7"/>
          <p:cNvPicPr/>
          <p:nvPr/>
        </p:nvPicPr>
        <p:blipFill>
          <a:blip r:embed="rId6" cstate="print"/>
          <a:stretch>
            <a:fillRect/>
          </a:stretch>
        </p:blipFill>
        <p:spPr>
          <a:xfrm>
            <a:off x="7073320" y="4149080"/>
            <a:ext cx="1448698" cy="1296976"/>
          </a:xfrm>
          <a:prstGeom prst="rect">
            <a:avLst/>
          </a:prstGeom>
        </p:spPr>
      </p:pic>
      <p:grpSp>
        <p:nvGrpSpPr>
          <p:cNvPr id="8" name="object 8"/>
          <p:cNvGrpSpPr/>
          <p:nvPr/>
        </p:nvGrpSpPr>
        <p:grpSpPr>
          <a:xfrm>
            <a:off x="6957536" y="1345121"/>
            <a:ext cx="1571625" cy="1571625"/>
            <a:chOff x="9276715" y="650494"/>
            <a:chExt cx="2095500" cy="2095500"/>
          </a:xfrm>
        </p:grpSpPr>
        <p:pic>
          <p:nvPicPr>
            <p:cNvPr id="9" name="object 9"/>
            <p:cNvPicPr/>
            <p:nvPr/>
          </p:nvPicPr>
          <p:blipFill>
            <a:blip r:embed="rId7" cstate="print"/>
            <a:stretch>
              <a:fillRect/>
            </a:stretch>
          </p:blipFill>
          <p:spPr>
            <a:xfrm>
              <a:off x="9295765" y="669544"/>
              <a:ext cx="2057400" cy="2057400"/>
            </a:xfrm>
            <a:prstGeom prst="rect">
              <a:avLst/>
            </a:prstGeom>
          </p:spPr>
        </p:pic>
        <p:sp>
          <p:nvSpPr>
            <p:cNvPr id="10" name="object 10"/>
            <p:cNvSpPr/>
            <p:nvPr/>
          </p:nvSpPr>
          <p:spPr>
            <a:xfrm>
              <a:off x="9286240" y="660019"/>
              <a:ext cx="2076450" cy="2076450"/>
            </a:xfrm>
            <a:custGeom>
              <a:avLst/>
              <a:gdLst/>
              <a:ahLst/>
              <a:cxnLst/>
              <a:rect l="l" t="t" r="r" b="b"/>
              <a:pathLst>
                <a:path w="2076450" h="2076450">
                  <a:moveTo>
                    <a:pt x="1038225" y="0"/>
                  </a:moveTo>
                  <a:lnTo>
                    <a:pt x="1091691" y="1269"/>
                  </a:lnTo>
                  <a:lnTo>
                    <a:pt x="1144396" y="5333"/>
                  </a:lnTo>
                  <a:lnTo>
                    <a:pt x="1196339" y="11937"/>
                  </a:lnTo>
                  <a:lnTo>
                    <a:pt x="1247520" y="21081"/>
                  </a:lnTo>
                  <a:lnTo>
                    <a:pt x="1297685" y="32638"/>
                  </a:lnTo>
                  <a:lnTo>
                    <a:pt x="1347088" y="46608"/>
                  </a:lnTo>
                  <a:lnTo>
                    <a:pt x="1442338" y="81533"/>
                  </a:lnTo>
                  <a:lnTo>
                    <a:pt x="1533143" y="125221"/>
                  </a:lnTo>
                  <a:lnTo>
                    <a:pt x="1618741" y="177291"/>
                  </a:lnTo>
                  <a:lnTo>
                    <a:pt x="1698625" y="236981"/>
                  </a:lnTo>
                  <a:lnTo>
                    <a:pt x="1772411" y="304038"/>
                  </a:lnTo>
                  <a:lnTo>
                    <a:pt x="1839467" y="377825"/>
                  </a:lnTo>
                  <a:lnTo>
                    <a:pt x="1899157" y="457707"/>
                  </a:lnTo>
                  <a:lnTo>
                    <a:pt x="1951227" y="543305"/>
                  </a:lnTo>
                  <a:lnTo>
                    <a:pt x="1994915" y="634110"/>
                  </a:lnTo>
                  <a:lnTo>
                    <a:pt x="2029713" y="729360"/>
                  </a:lnTo>
                  <a:lnTo>
                    <a:pt x="2043810" y="778763"/>
                  </a:lnTo>
                  <a:lnTo>
                    <a:pt x="2055367" y="828928"/>
                  </a:lnTo>
                  <a:lnTo>
                    <a:pt x="2064511" y="880109"/>
                  </a:lnTo>
                  <a:lnTo>
                    <a:pt x="2071115" y="932052"/>
                  </a:lnTo>
                  <a:lnTo>
                    <a:pt x="2075179" y="984757"/>
                  </a:lnTo>
                  <a:lnTo>
                    <a:pt x="2076450" y="1038225"/>
                  </a:lnTo>
                  <a:lnTo>
                    <a:pt x="2075179" y="1091564"/>
                  </a:lnTo>
                  <a:lnTo>
                    <a:pt x="2071115" y="1144269"/>
                  </a:lnTo>
                  <a:lnTo>
                    <a:pt x="2064511" y="1196339"/>
                  </a:lnTo>
                  <a:lnTo>
                    <a:pt x="2055367" y="1247393"/>
                  </a:lnTo>
                  <a:lnTo>
                    <a:pt x="2043810" y="1297685"/>
                  </a:lnTo>
                  <a:lnTo>
                    <a:pt x="2029713" y="1347089"/>
                  </a:lnTo>
                  <a:lnTo>
                    <a:pt x="1994915" y="1442339"/>
                  </a:lnTo>
                  <a:lnTo>
                    <a:pt x="1951227" y="1533016"/>
                  </a:lnTo>
                  <a:lnTo>
                    <a:pt x="1899157" y="1618614"/>
                  </a:lnTo>
                  <a:lnTo>
                    <a:pt x="1839467" y="1698625"/>
                  </a:lnTo>
                  <a:lnTo>
                    <a:pt x="1772411" y="1772284"/>
                  </a:lnTo>
                  <a:lnTo>
                    <a:pt x="1698625" y="1839340"/>
                  </a:lnTo>
                  <a:lnTo>
                    <a:pt x="1618741" y="1899157"/>
                  </a:lnTo>
                  <a:lnTo>
                    <a:pt x="1533143" y="1951101"/>
                  </a:lnTo>
                  <a:lnTo>
                    <a:pt x="1442338" y="1994789"/>
                  </a:lnTo>
                  <a:lnTo>
                    <a:pt x="1347088" y="2029714"/>
                  </a:lnTo>
                  <a:lnTo>
                    <a:pt x="1297685" y="2043683"/>
                  </a:lnTo>
                  <a:lnTo>
                    <a:pt x="1247520" y="2055367"/>
                  </a:lnTo>
                  <a:lnTo>
                    <a:pt x="1196339" y="2064511"/>
                  </a:lnTo>
                  <a:lnTo>
                    <a:pt x="1144396" y="2071115"/>
                  </a:lnTo>
                  <a:lnTo>
                    <a:pt x="1091691" y="2075052"/>
                  </a:lnTo>
                  <a:lnTo>
                    <a:pt x="1038225" y="2076450"/>
                  </a:lnTo>
                  <a:lnTo>
                    <a:pt x="984884" y="2075052"/>
                  </a:lnTo>
                  <a:lnTo>
                    <a:pt x="932179" y="2071115"/>
                  </a:lnTo>
                  <a:lnTo>
                    <a:pt x="880109" y="2064511"/>
                  </a:lnTo>
                  <a:lnTo>
                    <a:pt x="829055" y="2055367"/>
                  </a:lnTo>
                  <a:lnTo>
                    <a:pt x="778763" y="2043683"/>
                  </a:lnTo>
                  <a:lnTo>
                    <a:pt x="729360" y="2029714"/>
                  </a:lnTo>
                  <a:lnTo>
                    <a:pt x="634110" y="1994789"/>
                  </a:lnTo>
                  <a:lnTo>
                    <a:pt x="543305" y="1951101"/>
                  </a:lnTo>
                  <a:lnTo>
                    <a:pt x="457707" y="1899157"/>
                  </a:lnTo>
                  <a:lnTo>
                    <a:pt x="377825" y="1839340"/>
                  </a:lnTo>
                  <a:lnTo>
                    <a:pt x="304164" y="1772284"/>
                  </a:lnTo>
                  <a:lnTo>
                    <a:pt x="237108" y="1698625"/>
                  </a:lnTo>
                  <a:lnTo>
                    <a:pt x="177291" y="1618614"/>
                  </a:lnTo>
                  <a:lnTo>
                    <a:pt x="125349" y="1533016"/>
                  </a:lnTo>
                  <a:lnTo>
                    <a:pt x="81660" y="1442339"/>
                  </a:lnTo>
                  <a:lnTo>
                    <a:pt x="46735" y="1347089"/>
                  </a:lnTo>
                  <a:lnTo>
                    <a:pt x="32765" y="1297685"/>
                  </a:lnTo>
                  <a:lnTo>
                    <a:pt x="21081" y="1247393"/>
                  </a:lnTo>
                  <a:lnTo>
                    <a:pt x="11937" y="1196339"/>
                  </a:lnTo>
                  <a:lnTo>
                    <a:pt x="5333" y="1144269"/>
                  </a:lnTo>
                  <a:lnTo>
                    <a:pt x="1396" y="1091564"/>
                  </a:lnTo>
                  <a:lnTo>
                    <a:pt x="0" y="1038225"/>
                  </a:lnTo>
                  <a:lnTo>
                    <a:pt x="1396" y="984757"/>
                  </a:lnTo>
                  <a:lnTo>
                    <a:pt x="5333" y="932052"/>
                  </a:lnTo>
                  <a:lnTo>
                    <a:pt x="11937" y="880109"/>
                  </a:lnTo>
                  <a:lnTo>
                    <a:pt x="21081" y="828928"/>
                  </a:lnTo>
                  <a:lnTo>
                    <a:pt x="32765" y="778763"/>
                  </a:lnTo>
                  <a:lnTo>
                    <a:pt x="46735" y="729360"/>
                  </a:lnTo>
                  <a:lnTo>
                    <a:pt x="81660" y="634110"/>
                  </a:lnTo>
                  <a:lnTo>
                    <a:pt x="125349" y="543305"/>
                  </a:lnTo>
                  <a:lnTo>
                    <a:pt x="177291" y="457707"/>
                  </a:lnTo>
                  <a:lnTo>
                    <a:pt x="237108" y="377825"/>
                  </a:lnTo>
                  <a:lnTo>
                    <a:pt x="304164" y="304038"/>
                  </a:lnTo>
                  <a:lnTo>
                    <a:pt x="377825" y="236981"/>
                  </a:lnTo>
                  <a:lnTo>
                    <a:pt x="457707" y="177291"/>
                  </a:lnTo>
                  <a:lnTo>
                    <a:pt x="543305" y="125221"/>
                  </a:lnTo>
                  <a:lnTo>
                    <a:pt x="634110" y="81533"/>
                  </a:lnTo>
                  <a:lnTo>
                    <a:pt x="729360" y="46608"/>
                  </a:lnTo>
                  <a:lnTo>
                    <a:pt x="778763" y="32638"/>
                  </a:lnTo>
                  <a:lnTo>
                    <a:pt x="829055" y="21081"/>
                  </a:lnTo>
                  <a:lnTo>
                    <a:pt x="880109" y="11937"/>
                  </a:lnTo>
                  <a:lnTo>
                    <a:pt x="932179" y="5333"/>
                  </a:lnTo>
                  <a:lnTo>
                    <a:pt x="984884" y="1269"/>
                  </a:lnTo>
                  <a:lnTo>
                    <a:pt x="1038225" y="0"/>
                  </a:lnTo>
                  <a:close/>
                </a:path>
              </a:pathLst>
            </a:custGeom>
            <a:ln w="19050">
              <a:solidFill>
                <a:srgbClr val="404040"/>
              </a:solidFill>
            </a:ln>
          </p:spPr>
          <p:txBody>
            <a:bodyPr wrap="square" lIns="0" tIns="0" rIns="0" bIns="0" rtlCol="0"/>
            <a:lstStyle/>
            <a:p>
              <a:endParaRPr sz="1350"/>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CH" dirty="0"/>
              <a:t>Vielen Dank</a:t>
            </a:r>
            <a:br>
              <a:rPr lang="de-CH" dirty="0"/>
            </a:br>
            <a:r>
              <a:rPr lang="de-CH" b="0" dirty="0"/>
              <a:t>für Ihre Aufmerksamkeit.</a:t>
            </a:r>
          </a:p>
        </p:txBody>
      </p:sp>
    </p:spTree>
    <p:extLst>
      <p:ext uri="{BB962C8B-B14F-4D97-AF65-F5344CB8AC3E}">
        <p14:creationId xmlns:p14="http://schemas.microsoft.com/office/powerpoint/2010/main" val="69276885"/>
      </p:ext>
    </p:extLst>
  </p:cSld>
  <p:clrMapOvr>
    <a:masterClrMapping/>
  </p:clrMapOvr>
</p:sld>
</file>

<file path=ppt/theme/theme1.xml><?xml version="1.0" encoding="utf-8"?>
<a:theme xmlns:a="http://schemas.openxmlformats.org/drawingml/2006/main" name="uni_basel_V01_de-2">
  <a:themeElements>
    <a:clrScheme name="Uni Basel">
      <a:dk1>
        <a:srgbClr val="000000"/>
      </a:dk1>
      <a:lt1>
        <a:srgbClr val="FFFFFF"/>
      </a:lt1>
      <a:dk2>
        <a:srgbClr val="006E6E"/>
      </a:dk2>
      <a:lt2>
        <a:srgbClr val="BEC3C8"/>
      </a:lt2>
      <a:accent1>
        <a:srgbClr val="A5D7D2"/>
      </a:accent1>
      <a:accent2>
        <a:srgbClr val="1EA5A5"/>
      </a:accent2>
      <a:accent3>
        <a:srgbClr val="2D373C"/>
      </a:accent3>
      <a:accent4>
        <a:srgbClr val="8C9196"/>
      </a:accent4>
      <a:accent5>
        <a:srgbClr val="D20537"/>
      </a:accent5>
      <a:accent6>
        <a:srgbClr val="EB829B"/>
      </a:accent6>
      <a:hlink>
        <a:srgbClr val="000000"/>
      </a:hlink>
      <a:folHlink>
        <a:srgbClr val="000000"/>
      </a:folHlink>
    </a:clrScheme>
    <a:fontScheme name="Uni Basel">
      <a:majorFont>
        <a:latin typeface="Georgia"/>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ts val="2200"/>
          </a:lnSpc>
          <a:defRPr dirty="0"/>
        </a:defPPr>
      </a:lstStyle>
    </a:txDef>
  </a:objectDefaults>
  <a:extraClrSchemeLst>
    <a:extraClrScheme>
      <a:clrScheme name="Uni Basel">
        <a:dk1>
          <a:srgbClr val="000000"/>
        </a:dk1>
        <a:lt1>
          <a:srgbClr val="FFFFFF"/>
        </a:lt1>
        <a:dk2>
          <a:srgbClr val="006E6E"/>
        </a:dk2>
        <a:lt2>
          <a:srgbClr val="BEC3C8"/>
        </a:lt2>
        <a:accent1>
          <a:srgbClr val="A5D7D2"/>
        </a:accent1>
        <a:accent2>
          <a:srgbClr val="1EA5A5"/>
        </a:accent2>
        <a:accent3>
          <a:srgbClr val="2D373C"/>
        </a:accent3>
        <a:accent4>
          <a:srgbClr val="8C9196"/>
        </a:accent4>
        <a:accent5>
          <a:srgbClr val="D20537"/>
        </a:accent5>
        <a:accent6>
          <a:srgbClr val="EB829B"/>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uni_basel_V01_de-2</Template>
  <TotalTime>0</TotalTime>
  <Words>2447</Words>
  <Application>Microsoft Macintosh PowerPoint</Application>
  <PresentationFormat>Bildschirmpräsentation (4:3)</PresentationFormat>
  <Paragraphs>508</Paragraphs>
  <Slides>42</Slides>
  <Notes>15</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42</vt:i4>
      </vt:variant>
    </vt:vector>
  </HeadingPairs>
  <TitlesOfParts>
    <vt:vector size="52" baseType="lpstr">
      <vt:lpstr>ＭＳ Ｐゴシック</vt:lpstr>
      <vt:lpstr>Arial</vt:lpstr>
      <vt:lpstr>Calibri</vt:lpstr>
      <vt:lpstr>Georgia</vt:lpstr>
      <vt:lpstr>SwiftNeueLTPro</vt:lpstr>
      <vt:lpstr>Symbol</vt:lpstr>
      <vt:lpstr>Times New Roman</vt:lpstr>
      <vt:lpstr>Wingdings</vt:lpstr>
      <vt:lpstr>uni_basel_V01_de-2</vt:lpstr>
      <vt:lpstr>Benutzerdefiniertes Design</vt:lpstr>
      <vt:lpstr>Ihr Psychologiestudium</vt:lpstr>
      <vt:lpstr>Begrüssung</vt:lpstr>
      <vt:lpstr>Agenda</vt:lpstr>
      <vt:lpstr>Agenda</vt:lpstr>
      <vt:lpstr>Studiendekanat Fakultät für Psychologie</vt:lpstr>
      <vt:lpstr>Studiendekanat Fakultät für Psychologie</vt:lpstr>
      <vt:lpstr>Studiendekanat Fakultät für Psychologie</vt:lpstr>
      <vt:lpstr>Prüfungskommission Fakultät für Psychologie</vt:lpstr>
      <vt:lpstr>IT-Support  </vt:lpstr>
      <vt:lpstr>Universität Basel </vt:lpstr>
      <vt:lpstr>Studienberatung der Universität Basel </vt:lpstr>
      <vt:lpstr>Diversity and Inclusion </vt:lpstr>
      <vt:lpstr>PowerPoint-Präsentation</vt:lpstr>
      <vt:lpstr>Servicestelle Studieren ohne Barrieren (StoB)   </vt:lpstr>
      <vt:lpstr>Die Fachgruppe Psychologie (FG)  </vt:lpstr>
      <vt:lpstr>Agenda</vt:lpstr>
      <vt:lpstr>Das Studium auf einen Blick Website der Fakultät für Psychologie </vt:lpstr>
      <vt:lpstr>Das Studium auf einen Blick Studienordnung / Studienplan</vt:lpstr>
      <vt:lpstr>Aufbau Bachelorstudium Psychologie</vt:lpstr>
      <vt:lpstr>PowerPoint-Präsentation</vt:lpstr>
      <vt:lpstr>Agenda</vt:lpstr>
      <vt:lpstr>Erstes Studienjahr Modul Propädeutikum (52 KP) (1/3)</vt:lpstr>
      <vt:lpstr>Erstes Studienjahr Modul Propädeutikum / Wichtige Hinweise (2/3)</vt:lpstr>
      <vt:lpstr>Erstes Studienjahr Modul Propädeutikum - Prüfungseinsicht (3/3)</vt:lpstr>
      <vt:lpstr>Erstes Studienjahr weitere studentische Leistungen</vt:lpstr>
      <vt:lpstr>Erstes Studienjahr frühzeitige Organisation</vt:lpstr>
      <vt:lpstr>Erstes Studienjahr Empfehlung</vt:lpstr>
      <vt:lpstr>Erstes Studienjahr Hinweis: Forschungsmethoden und Statistik I</vt:lpstr>
      <vt:lpstr>UPGRADE your digital skills  Lehrangebot für einen guten Start ins Studium</vt:lpstr>
      <vt:lpstr>Kursinformationen</vt:lpstr>
      <vt:lpstr>English in Psychology for Students and Practitioners  </vt:lpstr>
      <vt:lpstr>Erstes Studienjahr Hinweis: VPN Download</vt:lpstr>
      <vt:lpstr>Erstes Studienjahr Was müssen Sie tun?</vt:lpstr>
      <vt:lpstr>Agenda</vt:lpstr>
      <vt:lpstr>PowerPoint-Präsentation</vt:lpstr>
      <vt:lpstr>PowerPoint-Präsentation</vt:lpstr>
      <vt:lpstr>2. FG als Anlaufstelle</vt:lpstr>
      <vt:lpstr>PowerPoint-Präsentation</vt:lpstr>
      <vt:lpstr>Überblick</vt:lpstr>
      <vt:lpstr>Was bedeutet die aktive Mitarbeit in der FG?</vt:lpstr>
      <vt:lpstr>  Wir freuen uns auf dich!</vt:lpstr>
      <vt:lpstr>Vielen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Ihr Psychologiestudium</dc:title>
  <dc:creator>Angela Leipold</dc:creator>
  <cp:lastModifiedBy>Microsoft Office User</cp:lastModifiedBy>
  <cp:revision>186</cp:revision>
  <cp:lastPrinted>2024-09-16T14:55:58Z</cp:lastPrinted>
  <dcterms:created xsi:type="dcterms:W3CDTF">2021-04-30T11:34:21Z</dcterms:created>
  <dcterms:modified xsi:type="dcterms:W3CDTF">2026-09-09T07:02:20Z</dcterms:modified>
</cp:coreProperties>
</file>